
<file path=[Content_Types].xml><?xml version="1.0" encoding="utf-8"?>
<Types xmlns="http://schemas.openxmlformats.org/package/2006/content-types">
  <Override PartName="/ppt/slides/slide30.xml" ContentType="application/vnd.openxmlformats-officedocument.presentationml.slide+xml"/>
  <Override PartName="/ppt/slides/slide88.xml" ContentType="application/vnd.openxmlformats-officedocument.presentationml.slide+xml"/>
  <Override PartName="/ppt/slides/slide24.xml" ContentType="application/vnd.openxmlformats-officedocument.presentationml.slide+xml"/>
  <Override PartName="/ppt/slides/slide72.xml" ContentType="application/vnd.openxmlformats-officedocument.presentationml.slide+xml"/>
  <Override PartName="/ppt/slides/slide134.xml" ContentType="application/vnd.openxmlformats-officedocument.presentationml.slide+xml"/>
  <Override PartName="/ppt/notesSlides/notesSlide47.xml" ContentType="application/vnd.openxmlformats-officedocument.presentationml.notesSlide+xml"/>
  <Override PartName="/ppt/slides/slide66.xml" ContentType="application/vnd.openxmlformats-officedocument.presentationml.slide+xml"/>
  <Override PartName="/ppt/slides/slide128.xml" ContentType="application/vnd.openxmlformats-officedocument.presentationml.slide+xml"/>
  <Override PartName="/ppt/slides/slide50.xml" ContentType="application/vnd.openxmlformats-officedocument.presentationml.slide+xml"/>
  <Override PartName="/ppt/slides/slide112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44.xml" ContentType="application/vnd.openxmlformats-officedocument.presentationml.slide+xml"/>
  <Override PartName="/ppt/slides/slide154.xml" ContentType="application/vnd.openxmlformats-officedocument.presentationml.slide+xml"/>
  <Override PartName="/ppt/slides/slide86.xml" ContentType="application/vnd.openxmlformats-officedocument.presentationml.slide+xml"/>
  <Override PartName="/ppt/slides/slide148.xml" ContentType="application/vnd.openxmlformats-officedocument.presentationml.slide+xml"/>
  <Override PartName="/ppt/slides/slide22.xml" ContentType="application/vnd.openxmlformats-officedocument.presentationml.slide+xml"/>
  <Override PartName="/ppt/slides/slide132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64.xml" ContentType="application/vnd.openxmlformats-officedocument.presentationml.slide+xml"/>
  <Override PartName="/ppt/slides/slide126.xml" ContentType="application/vnd.openxmlformats-officedocument.presentationml.slide+xml"/>
  <Default Extension="xml" ContentType="application/xml"/>
  <Override PartName="/ppt/slides/slide11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68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42.xml" ContentType="application/vnd.openxmlformats-officedocument.presentationml.slide+xml"/>
  <Override PartName="/ppt/slides/slide152.xml" ContentType="application/vnd.openxmlformats-officedocument.presentationml.slide+xml"/>
  <Override PartName="/ppt/slides/slide146.xml" ContentType="application/vnd.openxmlformats-officedocument.presentationml.slide+xml"/>
  <Override PartName="/ppt/slides/slide84.xml" ContentType="application/vnd.openxmlformats-officedocument.presentationml.slide+xml"/>
  <Override PartName="/ppt/slides/slide20.xml" ContentType="application/vnd.openxmlformats-officedocument.presentationml.slide+xml"/>
  <Override PartName="/ppt/notesSlides/notesSlide59.xml" ContentType="application/vnd.openxmlformats-officedocument.presentationml.notesSlide+xml"/>
  <Override PartName="/ppt/slides/slide130.xml" ContentType="application/vnd.openxmlformats-officedocument.presentationml.slide+xml"/>
  <Override PartName="/ppt/notesSlides/notesSlide43.xml" ContentType="application/vnd.openxmlformats-officedocument.presentationml.notesSlide+xml"/>
  <Override PartName="/ppt/slides/slide62.xml" ContentType="application/vnd.openxmlformats-officedocument.presentationml.slide+xml"/>
  <Override PartName="/ppt/slides/slide124.xml" ContentType="application/vnd.openxmlformats-officedocument.presentationml.slide+xml"/>
  <Override PartName="/ppt/slides/slide166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40.xml" ContentType="application/vnd.openxmlformats-officedocument.presentationml.slide+xml"/>
  <Override PartName="/ppt/slides/slide102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150.xml" ContentType="application/vnd.openxmlformats-officedocument.presentationml.slide+xml"/>
  <Default Extension="jpeg" ContentType="image/jpeg"/>
  <Override PartName="/ppt/slides/slide82.xml" ContentType="application/vnd.openxmlformats-officedocument.presentationml.slide+xml"/>
  <Override PartName="/ppt/slides/slide144.xml" ContentType="application/vnd.openxmlformats-officedocument.presentationml.slide+xml"/>
  <Override PartName="/ppt/notesSlides/notesSlide57.xml" ContentType="application/vnd.openxmlformats-officedocument.presentationml.notesSlide+xml"/>
  <Override PartName="/docProps/app.xml" ContentType="application/vnd.openxmlformats-officedocument.extended-properties+xml"/>
  <Override PartName="/ppt/slides/slide109.xml" ContentType="application/vnd.openxmlformats-officedocument.presentationml.slide+xml"/>
  <Override PartName="/ppt/slides/slide60.xml" ContentType="application/vnd.openxmlformats-officedocument.presentationml.slide+xml"/>
  <Override PartName="/ppt/slides/slide122.xml" ContentType="application/vnd.openxmlformats-officedocument.presentationml.slide+xml"/>
  <Override PartName="/ppt/slideMasters/slideMaster3.xml" ContentType="application/vnd.openxmlformats-officedocument.presentationml.slideMaster+xml"/>
  <Override PartName="/ppt/notesSlides/notesSlide41.xml" ContentType="application/vnd.openxmlformats-officedocument.presentationml.notesSlide+xml"/>
  <Override PartName="/ppt/slides/slide170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35.xml" ContentType="application/vnd.openxmlformats-officedocument.presentationml.notesSlide+xml"/>
  <Override PartName="/ppt/slides/slide164.xml" ContentType="application/vnd.openxmlformats-officedocument.presentationml.slide+xml"/>
  <Override PartName="/ppt/slides/slide100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7.xml" ContentType="application/vnd.openxmlformats-officedocument.presentationml.slide+xml"/>
  <Override PartName="/ppt/slides/slide19.xml" ContentType="application/vnd.openxmlformats-officedocument.presentationml.slide+xml"/>
  <Override PartName="/ppt/slides/slide129.xml" ContentType="application/vnd.openxmlformats-officedocument.presentationml.slide+xml"/>
  <Override PartName="/ppt/slides/slide80.xml" ContentType="application/vnd.openxmlformats-officedocument.presentationml.slide+xml"/>
  <Override PartName="/ppt/slides/slide142.xml" ContentType="application/vnd.openxmlformats-officedocument.presentationml.slide+xml"/>
  <Override PartName="/ppt/notesSlides/notesSlide55.xml" ContentType="application/vnd.openxmlformats-officedocument.presentationml.notesSlide+xml"/>
  <Override PartName="/ppt/embeddings/Microsoft_Equation1.bin" ContentType="application/vnd.openxmlformats-officedocument.oleObject"/>
  <Override PartName="/ppt/slides/slide107.xml" ContentType="application/vnd.openxmlformats-officedocument.presentationml.slide+xml"/>
  <Override PartName="/ppt/slides/slide12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s/slide39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162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94.xml" ContentType="application/vnd.openxmlformats-officedocument.presentationml.slide+xml"/>
  <Override PartName="/ppt/slides/slide5.xml" ContentType="application/vnd.openxmlformats-officedocument.presentationml.slide+xml"/>
  <Override PartName="/ppt/slides/slide17.xml" ContentType="application/vnd.openxmlformats-officedocument.presentationml.slide+xml"/>
  <Override PartName="/ppt/slides/slide140.xml" ContentType="application/vnd.openxmlformats-officedocument.presentationml.slide+xml"/>
  <Override PartName="/ppt/slides/slide59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105.xml" ContentType="application/vnd.openxmlformats-officedocument.presentationml.slide+xml"/>
  <Override PartName="/ppt/notesSlides/notesSlide18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37.xml" ContentType="application/vnd.openxmlformats-officedocument.presentationml.slide+xml"/>
  <Default Extension="pdf" ContentType="application/pdf"/>
  <Override PartName="/ppt/notesSlides/notesSlide31.xml" ContentType="application/vnd.openxmlformats-officedocument.presentationml.notesSlide+xml"/>
  <Override PartName="/ppt/slides/slide160.xml" ContentType="application/vnd.openxmlformats-officedocument.presentationml.slide+xml"/>
  <Override PartName="/ppt/slides/slide79.xml" ContentType="application/vnd.openxmlformats-officedocument.presentationml.slide+xml"/>
  <Override PartName="/ppt/slides/slide9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5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57.xml" ContentType="application/vnd.openxmlformats-officedocument.presentationml.slide+xml"/>
  <Override PartName="/ppt/slides/slide70.xml" ContentType="application/vnd.openxmlformats-officedocument.presentationml.slide+xml"/>
  <Override PartName="/ppt/slides/slide119.xml" ContentType="application/vnd.openxmlformats-officedocument.presentationml.slide+xml"/>
  <Override PartName="/ppt/notesSlides/notesSlide51.xml" ContentType="application/vnd.openxmlformats-officedocument.presentationml.notesSlide+xml"/>
  <Override PartName="/ppt/notesSlides/notesSlide8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16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35.xml" ContentType="application/vnd.openxmlformats-officedocument.presentationml.slide+xml"/>
  <Override PartName="/ppt/slides/slide29.xml" ContentType="application/vnd.openxmlformats-officedocument.presentationml.slide+xml"/>
  <Override PartName="/ppt/slides/slide77.xml" ContentType="application/vnd.openxmlformats-officedocument.presentationml.slide+xml"/>
  <Override PartName="/ppt/slides/slide90.xml" ContentType="application/vnd.openxmlformats-officedocument.presentationml.slide+xml"/>
  <Override PartName="/ppt/slides/slide139.xml" ContentType="application/vnd.openxmlformats-officedocument.presentationml.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notesSlides/notesSlide36.xml" ContentType="application/vnd.openxmlformats-officedocument.presentationml.notesSlide+xml"/>
  <Override PartName="/ppt/slides/slide117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55.xml" ContentType="application/vnd.openxmlformats-officedocument.presentationml.slide+xml"/>
  <Override PartName="/ppt/slides/slide49.xml" ContentType="application/vnd.openxmlformats-officedocument.presentationml.slide+xml"/>
  <Override PartName="/ppt/slides/slide97.xml" ContentType="application/vnd.openxmlformats-officedocument.presentationml.slide+xml"/>
  <Override PartName="/ppt/theme/theme3.xml" ContentType="application/vnd.openxmlformats-officedocument.theme+xml"/>
  <Override PartName="/ppt/slides/slide159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33.xml" ContentType="application/vnd.openxmlformats-officedocument.presentationml.slide+xml"/>
  <Override PartName="/ppt/viewProps.xml" ContentType="application/vnd.openxmlformats-officedocument.presentationml.viewProps+xml"/>
  <Override PartName="/ppt/slides/slide27.xml" ContentType="application/vnd.openxmlformats-officedocument.presentationml.slide+xml"/>
  <Override PartName="/ppt/slides/slide75.xml" ContentType="application/vnd.openxmlformats-officedocument.presentationml.slide+xml"/>
  <Override PartName="/ppt/slides/slide137.xml" ContentType="application/vnd.openxmlformats-officedocument.presentationml.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s/slide69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15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47.xml" ContentType="application/vnd.openxmlformats-officedocument.presentationml.slide+xml"/>
  <Override PartName="/ppt/slides/slide157.xml" ContentType="application/vnd.openxmlformats-officedocument.presentationml.slide+xml"/>
  <Override PartName="/ppt/theme/theme1.xml" ContentType="application/vnd.openxmlformats-officedocument.theme+xml"/>
  <Override PartName="/ppt/notesSlides/notesSlide12.xml" ContentType="application/vnd.openxmlformats-officedocument.presentationml.notesSlide+xml"/>
  <Override PartName="/ppt/slides/slide31.xml" ContentType="application/vnd.openxmlformats-officedocument.presentationml.slide+xml"/>
  <Override PartName="/ppt/slides/slide89.xml" ContentType="application/vnd.openxmlformats-officedocument.presentationml.slide+xml"/>
  <Override PartName="/ppt/slides/slide25.xml" ContentType="application/vnd.openxmlformats-officedocument.presentationml.slide+xml"/>
  <Override PartName="/ppt/slides/slide73.xml" ContentType="application/vnd.openxmlformats-officedocument.presentationml.slide+xml"/>
  <Override PartName="/ppt/slides/slide135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67.xml" ContentType="application/vnd.openxmlformats-officedocument.presentationml.slide+xml"/>
  <Override PartName="/ppt/slides/slide51.xml" ContentType="application/vnd.openxmlformats-officedocument.presentationml.slide+xml"/>
  <Override PartName="/ppt/slides/slide113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6.xml" ContentType="application/vnd.openxmlformats-officedocument.presentationml.notesSlide+xml"/>
  <Override PartName="/ppt/slides/slide45.xml" ContentType="application/vnd.openxmlformats-officedocument.presentationml.slide+xml"/>
  <Override PartName="/ppt/slides/slide155.xml" ContentType="application/vnd.openxmlformats-officedocument.presentationml.slide+xml"/>
  <Override PartName="/ppt/slides/slide87.xml" ContentType="application/vnd.openxmlformats-officedocument.presentationml.slide+xml"/>
  <Override PartName="/ppt/slides/slide149.xml" ContentType="application/vnd.openxmlformats-officedocument.presentationml.slide+xml"/>
  <Override PartName="/ppt/slides/slide23.xml" ContentType="application/vnd.openxmlformats-officedocument.presentationml.slide+xml"/>
  <Override PartName="/ppt/slides/slide133.xml" ContentType="application/vnd.openxmlformats-officedocument.presentationml.slide+xml"/>
  <Override PartName="/ppt/notesSlides/notesSlide46.xml" ContentType="application/vnd.openxmlformats-officedocument.presentationml.notesSlide+xml"/>
  <Override PartName="/ppt/slides/slide127.xml" ContentType="application/vnd.openxmlformats-officedocument.presentationml.slide+xml"/>
  <Override PartName="/ppt/slides/slide65.xml" ContentType="application/vnd.openxmlformats-officedocument.presentationml.slide+xml"/>
  <Override PartName="/ppt/slides/slide111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69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43.xml" ContentType="application/vnd.openxmlformats-officedocument.presentationml.slide+xml"/>
  <Override PartName="/ppt/slides/slide153.xml" ContentType="application/vnd.openxmlformats-officedocument.presentationml.slide+xml"/>
  <Override PartName="/ppt/slides/slide85.xml" ContentType="application/vnd.openxmlformats-officedocument.presentationml.slide+xml"/>
  <Override PartName="/ppt/slides/slide147.xml" ContentType="application/vnd.openxmlformats-officedocument.presentationml.slide+xml"/>
  <Override PartName="/ppt/slides/slide21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44.xml" ContentType="application/vnd.openxmlformats-officedocument.presentationml.notesSlide+xml"/>
  <Override PartName="/ppt/slides/slide63.xml" ContentType="application/vnd.openxmlformats-officedocument.presentationml.slide+xml"/>
  <Override PartName="/ppt/slides/slide125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67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1.xml" ContentType="application/vnd.openxmlformats-officedocument.presentationml.slide+xml"/>
  <Override PartName="/ppt/slides/slide103.xml" ContentType="application/vnd.openxmlformats-officedocument.presentationml.slide+xml"/>
  <Override PartName="/ppt/presentation.xml" ContentType="application/vnd.openxmlformats-officedocument.presentationml.presentation.main+xml"/>
  <Override PartName="/ppt/slides/slide151.xml" ContentType="application/vnd.openxmlformats-officedocument.presentationml.slide+xml"/>
  <Override PartName="/ppt/slides/slide83.xml" ContentType="application/vnd.openxmlformats-officedocument.presentationml.slide+xml"/>
  <Override PartName="/ppt/slides/slide145.xml" ContentType="application/vnd.openxmlformats-officedocument.presentationml.slide+xml"/>
  <Override PartName="/ppt/notesSlides/notesSlide58.xml" ContentType="application/vnd.openxmlformats-officedocument.presentationml.notesSlide+xml"/>
  <Override PartName="/ppt/notesSlides/notesSlide42.xml" ContentType="application/vnd.openxmlformats-officedocument.presentationml.notesSlide+xml"/>
  <Override PartName="/ppt/slides/slide61.xml" ContentType="application/vnd.openxmlformats-officedocument.presentationml.slide+xml"/>
  <Override PartName="/ppt/slides/slide12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65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101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81.xml" ContentType="application/vnd.openxmlformats-officedocument.presentationml.slide+xml"/>
  <Override PartName="/ppt/slides/slide143.xml" ContentType="application/vnd.openxmlformats-officedocument.presentationml.slide+xml"/>
  <Override PartName="/ppt/notesSlides/notesSlide56.xml" ContentType="application/vnd.openxmlformats-officedocument.presentationml.notesSlide+xml"/>
  <Override PartName="/ppt/slides/slide108.xml" ContentType="application/vnd.openxmlformats-officedocument.presentationml.slide+xml"/>
  <Override PartName="/ppt/slides/slide121.xml" ContentType="application/vnd.openxmlformats-officedocument.presentationml.slide+xml"/>
  <Override PartName="/ppt/slideMasters/slideMaster2.xml" ContentType="application/vnd.openxmlformats-officedocument.presentationml.slideMaster+xml"/>
  <Override PartName="/ppt/notesSlides/notesSlide40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163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5.xml" ContentType="application/vnd.openxmlformats-officedocument.presentationml.slide+xml"/>
  <Override PartName="/ppt/slides/slide6.xml" ContentType="application/vnd.openxmlformats-officedocument.presentationml.slide+xml"/>
  <Override PartName="/ppt/slides/slide18.xml" ContentType="application/vnd.openxmlformats-officedocument.presentationml.slide+xml"/>
  <Override PartName="/ppt/slides/slide141.xml" ContentType="application/vnd.openxmlformats-officedocument.presentationml.slide+xml"/>
  <Default Extension="vml" ContentType="application/vnd.openxmlformats-officedocument.vmlDrawing"/>
  <Override PartName="/ppt/notesSlides/notesSlide54.xml" ContentType="application/vnd.openxmlformats-officedocument.presentationml.notesSlide+xml"/>
  <Override PartName="/ppt/slides/slide106.xml" ContentType="application/vnd.openxmlformats-officedocument.presentationml.slide+xml"/>
  <Override PartName="/ppt/tableStyles.xml" ContentType="application/vnd.openxmlformats-officedocument.presentationml.tableStyles+xml"/>
  <Override PartName="/ppt/embeddings/oleObject1.bin" ContentType="application/vnd.openxmlformats-officedocument.oleObject"/>
  <Override PartName="/ppt/notesSlides/notesSlide1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8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161.xml" ContentType="application/vnd.openxmlformats-officedocument.presentationml.slide+xml"/>
  <Default Extension="bin" ContentType="application/vnd.openxmlformats-officedocument.presentationml.printerSettings"/>
  <Override PartName="/ppt/notesSlides/notesSlide2.xml" ContentType="application/vnd.openxmlformats-officedocument.presentationml.notesSlide+xml"/>
  <Override PartName="/ppt/slides/slide93.xml" ContentType="application/vnd.openxmlformats-officedocument.presentationml.slide+xml"/>
  <Override PartName="/ppt/slides/slide4.xml" ContentType="application/vnd.openxmlformats-officedocument.presentationml.slide+xml"/>
  <Override PartName="/ppt/slides/slide16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58.xml" ContentType="application/vnd.openxmlformats-officedocument.presentationml.slide+xml"/>
  <Override PartName="/ppt/slides/slide71.xml" ContentType="application/vnd.openxmlformats-officedocument.presentationml.slide+xml"/>
  <Override PartName="/ppt/notesSlides/notesSlide52.xml" ContentType="application/vnd.openxmlformats-officedocument.presentationml.notesSlide+xml"/>
  <Override PartName="/ppt/slides/slide104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7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36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78.xml" ContentType="application/vnd.openxmlformats-officedocument.presentationml.slide+xml"/>
  <Override PartName="/ppt/slides/slide91.xml" ContentType="application/vnd.openxmlformats-officedocument.presentationml.slide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notesSlides/notesSlide37.xml" ContentType="application/vnd.openxmlformats-officedocument.presentationml.notesSlide+xml"/>
  <Override PartName="/ppt/slides/slide56.xml" ContentType="application/vnd.openxmlformats-officedocument.presentationml.slide+xml"/>
  <Override PartName="/ppt/slides/slide118.xml" ContentType="application/vnd.openxmlformats-officedocument.presentationml.slide+xml"/>
  <Override PartName="/ppt/slideLayouts/slideLayout19.xml" ContentType="application/vnd.openxmlformats-officedocument.presentationml.slideLayout+xml"/>
  <Override PartName="/ppt/notesSlides/notesSlide50.xml" ContentType="application/vnd.openxmlformats-officedocument.presentationml.notesSlide+xml"/>
  <Override PartName="/ppt/slides/slide98.xml" ContentType="application/vnd.openxmlformats-officedocument.presentationml.slide+xml"/>
  <Override PartName="/ppt/theme/theme4.xml" ContentType="application/vnd.openxmlformats-officedocument.theme+xml"/>
  <Override PartName="/ppt/notesSlides/notesSlide1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34.xml" ContentType="application/vnd.openxmlformats-officedocument.presentationml.slide+xml"/>
  <Override PartName="/ppt/slides/slide28.xml" ContentType="application/vnd.openxmlformats-officedocument.presentationml.slide+xml"/>
  <Override PartName="/ppt/slides/slide76.xml" ContentType="application/vnd.openxmlformats-officedocument.presentationml.slide+xml"/>
  <Override PartName="/ppt/slides/slide138.xml" ContentType="application/vnd.openxmlformats-officedocument.presentationml.slide+xml"/>
  <Override PartName="/ppt/tags/tag2.xml" ContentType="application/vnd.openxmlformats-officedocument.presentationml.tags+xml"/>
  <Default Extension="png" ContentType="image/png"/>
  <Override PartName="/ppt/slides/slide12.xml" ContentType="application/vnd.openxmlformats-officedocument.presentationml.slide+xml"/>
  <Default Extension="wmf" ContentType="image/x-wmf"/>
  <Override PartName="/ppt/slides/slide54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16.xml" ContentType="application/vnd.openxmlformats-officedocument.presentationml.slide+xml"/>
  <Default Extension="rels" ContentType="application/vnd.openxmlformats-package.relationships+xml"/>
  <Override PartName="/ppt/notesSlides/notesSlide29.xml" ContentType="application/vnd.openxmlformats-officedocument.presentationml.notesSlide+xml"/>
  <Override PartName="/ppt/slides/slide48.xml" ContentType="application/vnd.openxmlformats-officedocument.presentationml.slide+xml"/>
  <Override PartName="/ppt/slides/slide96.xml" ContentType="application/vnd.openxmlformats-officedocument.presentationml.slide+xml"/>
  <Override PartName="/ppt/theme/theme2.xml" ContentType="application/vnd.openxmlformats-officedocument.theme+xml"/>
  <Override PartName="/ppt/slides/slide158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32.xml" ContentType="application/vnd.openxmlformats-officedocument.presentationml.slide+xml"/>
  <Override PartName="/ppt/slides/slide26.xml" ContentType="application/vnd.openxmlformats-officedocument.presentationml.slide+xml"/>
  <Override PartName="/ppt/slides/slide136.xml" ContentType="application/vnd.openxmlformats-officedocument.presentationml.slide+xml"/>
  <Override PartName="/ppt/slides/slide74.xml" ContentType="application/vnd.openxmlformats-officedocument.presentationml.slide+xml"/>
  <Override PartName="/ppt/slides/slide10.xml" ContentType="application/vnd.openxmlformats-officedocument.presentationml.slide+xml"/>
  <Override PartName="/ppt/slides/slide68.xml" ContentType="application/vnd.openxmlformats-officedocument.presentationml.slide+xml"/>
  <Override PartName="/ppt/notesSlides/notesSlide49.xml" ContentType="application/vnd.openxmlformats-officedocument.presentationml.notes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14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s/slide156.xml" ContentType="application/vnd.openxmlformats-officedocument.presentationml.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63" r:id="rId2"/>
    <p:sldMasterId id="2147483668" r:id="rId3"/>
  </p:sldMasterIdLst>
  <p:notesMasterIdLst>
    <p:notesMasterId r:id="rId174"/>
  </p:notesMasterIdLst>
  <p:sldIdLst>
    <p:sldId id="257" r:id="rId4"/>
    <p:sldId id="258" r:id="rId5"/>
    <p:sldId id="458" r:id="rId6"/>
    <p:sldId id="457" r:id="rId7"/>
    <p:sldId id="299" r:id="rId8"/>
    <p:sldId id="259" r:id="rId9"/>
    <p:sldId id="260" r:id="rId10"/>
    <p:sldId id="261" r:id="rId11"/>
    <p:sldId id="262" r:id="rId12"/>
    <p:sldId id="263" r:id="rId13"/>
    <p:sldId id="489" r:id="rId14"/>
    <p:sldId id="460" r:id="rId15"/>
    <p:sldId id="300" r:id="rId16"/>
    <p:sldId id="301" r:id="rId17"/>
    <p:sldId id="302" r:id="rId18"/>
    <p:sldId id="303" r:id="rId19"/>
    <p:sldId id="495" r:id="rId20"/>
    <p:sldId id="375" r:id="rId21"/>
    <p:sldId id="445" r:id="rId22"/>
    <p:sldId id="446" r:id="rId23"/>
    <p:sldId id="447" r:id="rId24"/>
    <p:sldId id="462" r:id="rId25"/>
    <p:sldId id="373" r:id="rId26"/>
    <p:sldId id="374" r:id="rId27"/>
    <p:sldId id="461" r:id="rId28"/>
    <p:sldId id="490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64" r:id="rId38"/>
    <p:sldId id="265" r:id="rId39"/>
    <p:sldId id="266" r:id="rId40"/>
    <p:sldId id="267" r:id="rId41"/>
    <p:sldId id="268" r:id="rId42"/>
    <p:sldId id="270" r:id="rId43"/>
    <p:sldId id="315" r:id="rId44"/>
    <p:sldId id="394" r:id="rId45"/>
    <p:sldId id="317" r:id="rId46"/>
    <p:sldId id="318" r:id="rId47"/>
    <p:sldId id="319" r:id="rId48"/>
    <p:sldId id="320" r:id="rId49"/>
    <p:sldId id="321" r:id="rId50"/>
    <p:sldId id="322" r:id="rId51"/>
    <p:sldId id="323" r:id="rId52"/>
    <p:sldId id="324" r:id="rId53"/>
    <p:sldId id="325" r:id="rId54"/>
    <p:sldId id="393" r:id="rId55"/>
    <p:sldId id="378" r:id="rId56"/>
    <p:sldId id="379" r:id="rId57"/>
    <p:sldId id="380" r:id="rId58"/>
    <p:sldId id="381" r:id="rId59"/>
    <p:sldId id="382" r:id="rId60"/>
    <p:sldId id="383" r:id="rId61"/>
    <p:sldId id="384" r:id="rId62"/>
    <p:sldId id="385" r:id="rId63"/>
    <p:sldId id="386" r:id="rId64"/>
    <p:sldId id="387" r:id="rId65"/>
    <p:sldId id="388" r:id="rId66"/>
    <p:sldId id="389" r:id="rId67"/>
    <p:sldId id="390" r:id="rId68"/>
    <p:sldId id="391" r:id="rId69"/>
    <p:sldId id="392" r:id="rId70"/>
    <p:sldId id="395" r:id="rId71"/>
    <p:sldId id="448" r:id="rId72"/>
    <p:sldId id="491" r:id="rId73"/>
    <p:sldId id="327" r:id="rId74"/>
    <p:sldId id="328" r:id="rId75"/>
    <p:sldId id="329" r:id="rId76"/>
    <p:sldId id="330" r:id="rId77"/>
    <p:sldId id="331" r:id="rId78"/>
    <p:sldId id="332" r:id="rId79"/>
    <p:sldId id="463" r:id="rId80"/>
    <p:sldId id="396" r:id="rId81"/>
    <p:sldId id="339" r:id="rId82"/>
    <p:sldId id="340" r:id="rId83"/>
    <p:sldId id="341" r:id="rId84"/>
    <p:sldId id="436" r:id="rId85"/>
    <p:sldId id="437" r:id="rId86"/>
    <p:sldId id="438" r:id="rId87"/>
    <p:sldId id="342" r:id="rId88"/>
    <p:sldId id="343" r:id="rId89"/>
    <p:sldId id="344" r:id="rId90"/>
    <p:sldId id="345" r:id="rId91"/>
    <p:sldId id="346" r:id="rId92"/>
    <p:sldId id="407" r:id="rId93"/>
    <p:sldId id="408" r:id="rId94"/>
    <p:sldId id="351" r:id="rId95"/>
    <p:sldId id="400" r:id="rId96"/>
    <p:sldId id="401" r:id="rId97"/>
    <p:sldId id="402" r:id="rId98"/>
    <p:sldId id="403" r:id="rId99"/>
    <p:sldId id="404" r:id="rId100"/>
    <p:sldId id="405" r:id="rId101"/>
    <p:sldId id="406" r:id="rId102"/>
    <p:sldId id="348" r:id="rId103"/>
    <p:sldId id="353" r:id="rId104"/>
    <p:sldId id="354" r:id="rId105"/>
    <p:sldId id="355" r:id="rId106"/>
    <p:sldId id="356" r:id="rId107"/>
    <p:sldId id="357" r:id="rId108"/>
    <p:sldId id="410" r:id="rId109"/>
    <p:sldId id="358" r:id="rId110"/>
    <p:sldId id="360" r:id="rId111"/>
    <p:sldId id="361" r:id="rId112"/>
    <p:sldId id="362" r:id="rId113"/>
    <p:sldId id="468" r:id="rId114"/>
    <p:sldId id="449" r:id="rId115"/>
    <p:sldId id="397" r:id="rId116"/>
    <p:sldId id="398" r:id="rId117"/>
    <p:sldId id="494" r:id="rId118"/>
    <p:sldId id="492" r:id="rId119"/>
    <p:sldId id="493" r:id="rId120"/>
    <p:sldId id="464" r:id="rId121"/>
    <p:sldId id="465" r:id="rId122"/>
    <p:sldId id="466" r:id="rId123"/>
    <p:sldId id="469" r:id="rId124"/>
    <p:sldId id="450" r:id="rId125"/>
    <p:sldId id="470" r:id="rId126"/>
    <p:sldId id="471" r:id="rId127"/>
    <p:sldId id="472" r:id="rId128"/>
    <p:sldId id="473" r:id="rId129"/>
    <p:sldId id="474" r:id="rId130"/>
    <p:sldId id="475" r:id="rId131"/>
    <p:sldId id="476" r:id="rId132"/>
    <p:sldId id="477" r:id="rId133"/>
    <p:sldId id="478" r:id="rId134"/>
    <p:sldId id="479" r:id="rId135"/>
    <p:sldId id="480" r:id="rId136"/>
    <p:sldId id="481" r:id="rId137"/>
    <p:sldId id="482" r:id="rId138"/>
    <p:sldId id="483" r:id="rId139"/>
    <p:sldId id="484" r:id="rId140"/>
    <p:sldId id="485" r:id="rId141"/>
    <p:sldId id="486" r:id="rId142"/>
    <p:sldId id="487" r:id="rId143"/>
    <p:sldId id="488" r:id="rId144"/>
    <p:sldId id="288" r:id="rId145"/>
    <p:sldId id="467" r:id="rId146"/>
    <p:sldId id="455" r:id="rId147"/>
    <p:sldId id="435" r:id="rId148"/>
    <p:sldId id="411" r:id="rId149"/>
    <p:sldId id="412" r:id="rId150"/>
    <p:sldId id="413" r:id="rId151"/>
    <p:sldId id="414" r:id="rId152"/>
    <p:sldId id="415" r:id="rId153"/>
    <p:sldId id="416" r:id="rId154"/>
    <p:sldId id="417" r:id="rId155"/>
    <p:sldId id="418" r:id="rId156"/>
    <p:sldId id="419" r:id="rId157"/>
    <p:sldId id="420" r:id="rId158"/>
    <p:sldId id="421" r:id="rId159"/>
    <p:sldId id="422" r:id="rId160"/>
    <p:sldId id="423" r:id="rId161"/>
    <p:sldId id="424" r:id="rId162"/>
    <p:sldId id="425" r:id="rId163"/>
    <p:sldId id="426" r:id="rId164"/>
    <p:sldId id="427" r:id="rId165"/>
    <p:sldId id="428" r:id="rId166"/>
    <p:sldId id="429" r:id="rId167"/>
    <p:sldId id="430" r:id="rId168"/>
    <p:sldId id="431" r:id="rId169"/>
    <p:sldId id="432" r:id="rId170"/>
    <p:sldId id="433" r:id="rId171"/>
    <p:sldId id="434" r:id="rId172"/>
    <p:sldId id="456" r:id="rId17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-6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39.xml"/><Relationship Id="rId143" Type="http://schemas.openxmlformats.org/officeDocument/2006/relationships/slide" Target="slides/slide140.xml"/><Relationship Id="rId144" Type="http://schemas.openxmlformats.org/officeDocument/2006/relationships/slide" Target="slides/slide141.xml"/><Relationship Id="rId145" Type="http://schemas.openxmlformats.org/officeDocument/2006/relationships/slide" Target="slides/slide142.xml"/><Relationship Id="rId146" Type="http://schemas.openxmlformats.org/officeDocument/2006/relationships/slide" Target="slides/slide143.xml"/><Relationship Id="rId147" Type="http://schemas.openxmlformats.org/officeDocument/2006/relationships/slide" Target="slides/slide144.xml"/><Relationship Id="rId148" Type="http://schemas.openxmlformats.org/officeDocument/2006/relationships/slide" Target="slides/slide145.xml"/><Relationship Id="rId149" Type="http://schemas.openxmlformats.org/officeDocument/2006/relationships/slide" Target="slides/slide14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slide" Target="slides/slide81.xml"/><Relationship Id="rId85" Type="http://schemas.openxmlformats.org/officeDocument/2006/relationships/slide" Target="slides/slide82.xml"/><Relationship Id="rId86" Type="http://schemas.openxmlformats.org/officeDocument/2006/relationships/slide" Target="slides/slide83.xml"/><Relationship Id="rId87" Type="http://schemas.openxmlformats.org/officeDocument/2006/relationships/slide" Target="slides/slide84.xml"/><Relationship Id="rId88" Type="http://schemas.openxmlformats.org/officeDocument/2006/relationships/slide" Target="slides/slide85.xml"/><Relationship Id="rId89" Type="http://schemas.openxmlformats.org/officeDocument/2006/relationships/slide" Target="slides/slide86.xml"/><Relationship Id="rId110" Type="http://schemas.openxmlformats.org/officeDocument/2006/relationships/slide" Target="slides/slide107.xml"/><Relationship Id="rId111" Type="http://schemas.openxmlformats.org/officeDocument/2006/relationships/slide" Target="slides/slide108.xml"/><Relationship Id="rId112" Type="http://schemas.openxmlformats.org/officeDocument/2006/relationships/slide" Target="slides/slide109.xml"/><Relationship Id="rId113" Type="http://schemas.openxmlformats.org/officeDocument/2006/relationships/slide" Target="slides/slide110.xml"/><Relationship Id="rId114" Type="http://schemas.openxmlformats.org/officeDocument/2006/relationships/slide" Target="slides/slide111.xml"/><Relationship Id="rId115" Type="http://schemas.openxmlformats.org/officeDocument/2006/relationships/slide" Target="slides/slide112.xml"/><Relationship Id="rId116" Type="http://schemas.openxmlformats.org/officeDocument/2006/relationships/slide" Target="slides/slide113.xml"/><Relationship Id="rId117" Type="http://schemas.openxmlformats.org/officeDocument/2006/relationships/slide" Target="slides/slide114.xml"/><Relationship Id="rId118" Type="http://schemas.openxmlformats.org/officeDocument/2006/relationships/slide" Target="slides/slide115.xml"/><Relationship Id="rId119" Type="http://schemas.openxmlformats.org/officeDocument/2006/relationships/slide" Target="slides/slide116.xml"/><Relationship Id="rId150" Type="http://schemas.openxmlformats.org/officeDocument/2006/relationships/slide" Target="slides/slide147.xml"/><Relationship Id="rId151" Type="http://schemas.openxmlformats.org/officeDocument/2006/relationships/slide" Target="slides/slide148.xml"/><Relationship Id="rId152" Type="http://schemas.openxmlformats.org/officeDocument/2006/relationships/slide" Target="slides/slide14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53" Type="http://schemas.openxmlformats.org/officeDocument/2006/relationships/slide" Target="slides/slide150.xml"/><Relationship Id="rId154" Type="http://schemas.openxmlformats.org/officeDocument/2006/relationships/slide" Target="slides/slide151.xml"/><Relationship Id="rId155" Type="http://schemas.openxmlformats.org/officeDocument/2006/relationships/slide" Target="slides/slide152.xml"/><Relationship Id="rId156" Type="http://schemas.openxmlformats.org/officeDocument/2006/relationships/slide" Target="slides/slide153.xml"/><Relationship Id="rId157" Type="http://schemas.openxmlformats.org/officeDocument/2006/relationships/slide" Target="slides/slide154.xml"/><Relationship Id="rId158" Type="http://schemas.openxmlformats.org/officeDocument/2006/relationships/slide" Target="slides/slide155.xml"/><Relationship Id="rId159" Type="http://schemas.openxmlformats.org/officeDocument/2006/relationships/slide" Target="slides/slide15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90" Type="http://schemas.openxmlformats.org/officeDocument/2006/relationships/slide" Target="slides/slide87.xml"/><Relationship Id="rId91" Type="http://schemas.openxmlformats.org/officeDocument/2006/relationships/slide" Target="slides/slide88.xml"/><Relationship Id="rId92" Type="http://schemas.openxmlformats.org/officeDocument/2006/relationships/slide" Target="slides/slide89.xml"/><Relationship Id="rId93" Type="http://schemas.openxmlformats.org/officeDocument/2006/relationships/slide" Target="slides/slide90.xml"/><Relationship Id="rId94" Type="http://schemas.openxmlformats.org/officeDocument/2006/relationships/slide" Target="slides/slide91.xml"/><Relationship Id="rId95" Type="http://schemas.openxmlformats.org/officeDocument/2006/relationships/slide" Target="slides/slide92.xml"/><Relationship Id="rId96" Type="http://schemas.openxmlformats.org/officeDocument/2006/relationships/slide" Target="slides/slide93.xml"/><Relationship Id="rId97" Type="http://schemas.openxmlformats.org/officeDocument/2006/relationships/slide" Target="slides/slide94.xml"/><Relationship Id="rId98" Type="http://schemas.openxmlformats.org/officeDocument/2006/relationships/slide" Target="slides/slide95.xml"/><Relationship Id="rId99" Type="http://schemas.openxmlformats.org/officeDocument/2006/relationships/slide" Target="slides/slide96.xml"/><Relationship Id="rId120" Type="http://schemas.openxmlformats.org/officeDocument/2006/relationships/slide" Target="slides/slide117.xml"/><Relationship Id="rId121" Type="http://schemas.openxmlformats.org/officeDocument/2006/relationships/slide" Target="slides/slide118.xml"/><Relationship Id="rId122" Type="http://schemas.openxmlformats.org/officeDocument/2006/relationships/slide" Target="slides/slide119.xml"/><Relationship Id="rId123" Type="http://schemas.openxmlformats.org/officeDocument/2006/relationships/slide" Target="slides/slide120.xml"/><Relationship Id="rId124" Type="http://schemas.openxmlformats.org/officeDocument/2006/relationships/slide" Target="slides/slide121.xml"/><Relationship Id="rId125" Type="http://schemas.openxmlformats.org/officeDocument/2006/relationships/slide" Target="slides/slide122.xml"/><Relationship Id="rId126" Type="http://schemas.openxmlformats.org/officeDocument/2006/relationships/slide" Target="slides/slide123.xml"/><Relationship Id="rId127" Type="http://schemas.openxmlformats.org/officeDocument/2006/relationships/slide" Target="slides/slide124.xml"/><Relationship Id="rId128" Type="http://schemas.openxmlformats.org/officeDocument/2006/relationships/slide" Target="slides/slide125.xml"/><Relationship Id="rId129" Type="http://schemas.openxmlformats.org/officeDocument/2006/relationships/slide" Target="slides/slide126.xml"/><Relationship Id="rId160" Type="http://schemas.openxmlformats.org/officeDocument/2006/relationships/slide" Target="slides/slide157.xml"/><Relationship Id="rId161" Type="http://schemas.openxmlformats.org/officeDocument/2006/relationships/slide" Target="slides/slide158.xml"/><Relationship Id="rId162" Type="http://schemas.openxmlformats.org/officeDocument/2006/relationships/slide" Target="slides/slide159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63" Type="http://schemas.openxmlformats.org/officeDocument/2006/relationships/slide" Target="slides/slide160.xml"/><Relationship Id="rId164" Type="http://schemas.openxmlformats.org/officeDocument/2006/relationships/slide" Target="slides/slide161.xml"/><Relationship Id="rId165" Type="http://schemas.openxmlformats.org/officeDocument/2006/relationships/slide" Target="slides/slide162.xml"/><Relationship Id="rId166" Type="http://schemas.openxmlformats.org/officeDocument/2006/relationships/slide" Target="slides/slide163.xml"/><Relationship Id="rId167" Type="http://schemas.openxmlformats.org/officeDocument/2006/relationships/slide" Target="slides/slide164.xml"/><Relationship Id="rId168" Type="http://schemas.openxmlformats.org/officeDocument/2006/relationships/slide" Target="slides/slide165.xml"/><Relationship Id="rId169" Type="http://schemas.openxmlformats.org/officeDocument/2006/relationships/slide" Target="slides/slide16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130" Type="http://schemas.openxmlformats.org/officeDocument/2006/relationships/slide" Target="slides/slide127.xml"/><Relationship Id="rId131" Type="http://schemas.openxmlformats.org/officeDocument/2006/relationships/slide" Target="slides/slide128.xml"/><Relationship Id="rId132" Type="http://schemas.openxmlformats.org/officeDocument/2006/relationships/slide" Target="slides/slide129.xml"/><Relationship Id="rId133" Type="http://schemas.openxmlformats.org/officeDocument/2006/relationships/slide" Target="slides/slide130.xml"/><Relationship Id="rId134" Type="http://schemas.openxmlformats.org/officeDocument/2006/relationships/slide" Target="slides/slide131.xml"/><Relationship Id="rId135" Type="http://schemas.openxmlformats.org/officeDocument/2006/relationships/slide" Target="slides/slide132.xml"/><Relationship Id="rId136" Type="http://schemas.openxmlformats.org/officeDocument/2006/relationships/slide" Target="slides/slide133.xml"/><Relationship Id="rId137" Type="http://schemas.openxmlformats.org/officeDocument/2006/relationships/slide" Target="slides/slide134.xml"/><Relationship Id="rId138" Type="http://schemas.openxmlformats.org/officeDocument/2006/relationships/slide" Target="slides/slide135.xml"/><Relationship Id="rId139" Type="http://schemas.openxmlformats.org/officeDocument/2006/relationships/slide" Target="slides/slide136.xml"/><Relationship Id="rId170" Type="http://schemas.openxmlformats.org/officeDocument/2006/relationships/slide" Target="slides/slide167.xml"/><Relationship Id="rId171" Type="http://schemas.openxmlformats.org/officeDocument/2006/relationships/slide" Target="slides/slide168.xml"/><Relationship Id="rId172" Type="http://schemas.openxmlformats.org/officeDocument/2006/relationships/slide" Target="slides/slide169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173" Type="http://schemas.openxmlformats.org/officeDocument/2006/relationships/slide" Target="slides/slide170.xml"/><Relationship Id="rId174" Type="http://schemas.openxmlformats.org/officeDocument/2006/relationships/notesMaster" Target="notesMasters/notesMaster1.xml"/><Relationship Id="rId175" Type="http://schemas.openxmlformats.org/officeDocument/2006/relationships/printerSettings" Target="printerSettings/printerSettings1.bin"/><Relationship Id="rId176" Type="http://schemas.openxmlformats.org/officeDocument/2006/relationships/presProps" Target="presProps.xml"/><Relationship Id="rId177" Type="http://schemas.openxmlformats.org/officeDocument/2006/relationships/viewProps" Target="viewProps.xml"/><Relationship Id="rId178" Type="http://schemas.openxmlformats.org/officeDocument/2006/relationships/theme" Target="theme/theme1.xml"/><Relationship Id="rId179" Type="http://schemas.openxmlformats.org/officeDocument/2006/relationships/tableStyles" Target="tableStyles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100" Type="http://schemas.openxmlformats.org/officeDocument/2006/relationships/slide" Target="slides/slide97.xml"/><Relationship Id="rId101" Type="http://schemas.openxmlformats.org/officeDocument/2006/relationships/slide" Target="slides/slide98.xml"/><Relationship Id="rId102" Type="http://schemas.openxmlformats.org/officeDocument/2006/relationships/slide" Target="slides/slide99.xml"/><Relationship Id="rId103" Type="http://schemas.openxmlformats.org/officeDocument/2006/relationships/slide" Target="slides/slide100.xml"/><Relationship Id="rId104" Type="http://schemas.openxmlformats.org/officeDocument/2006/relationships/slide" Target="slides/slide101.xml"/><Relationship Id="rId105" Type="http://schemas.openxmlformats.org/officeDocument/2006/relationships/slide" Target="slides/slide102.xml"/><Relationship Id="rId106" Type="http://schemas.openxmlformats.org/officeDocument/2006/relationships/slide" Target="slides/slide103.xml"/><Relationship Id="rId107" Type="http://schemas.openxmlformats.org/officeDocument/2006/relationships/slide" Target="slides/slide104.xml"/><Relationship Id="rId108" Type="http://schemas.openxmlformats.org/officeDocument/2006/relationships/slide" Target="slides/slide105.xml"/><Relationship Id="rId109" Type="http://schemas.openxmlformats.org/officeDocument/2006/relationships/slide" Target="slides/slide106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40" Type="http://schemas.openxmlformats.org/officeDocument/2006/relationships/slide" Target="slides/slide137.xml"/><Relationship Id="rId141" Type="http://schemas.openxmlformats.org/officeDocument/2006/relationships/slide" Target="slides/slide1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D51E4F-8FD8-C543-BF27-B9127C49837F}" type="datetimeFigureOut">
              <a:rPr lang="en-US" smtClean="0"/>
              <a:pPr/>
              <a:t>9/29/10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883CC0-7CFB-C64E-9F56-BBEAEAA82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C6826C-6B90-724E-AF4E-B3821BFF8DDD}" type="slidenum">
              <a:rPr lang="en-US"/>
              <a:pPr/>
              <a:t>19</a:t>
            </a:fld>
            <a:endParaRPr lang="en-US"/>
          </a:p>
        </p:txBody>
      </p:sp>
      <p:sp>
        <p:nvSpPr>
          <p:cNvPr id="10229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29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A34C07-65BF-3C4F-92E5-1E926912FA4C}" type="slidenum">
              <a:rPr lang="en-US"/>
              <a:pPr/>
              <a:t>20</a:t>
            </a:fld>
            <a:endParaRPr lang="en-US"/>
          </a:p>
        </p:txBody>
      </p:sp>
      <p:sp>
        <p:nvSpPr>
          <p:cNvPr id="10250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5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A3CA45-200F-2943-BFAB-74817ADC12D8}" type="slidenum">
              <a:rPr lang="en-US"/>
              <a:pPr/>
              <a:t>21</a:t>
            </a:fld>
            <a:endParaRPr lang="en-US"/>
          </a:p>
        </p:txBody>
      </p:sp>
      <p:sp>
        <p:nvSpPr>
          <p:cNvPr id="11991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9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1B2C6C-9802-1443-9B77-1593CDB041F9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AE28B2-AC54-6545-BE72-2000ED947739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Add some examples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1BD3133-5070-4ABA-9F99-6DBDCAE52D87}" type="slidenum">
              <a:rPr lang="en-US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Add counter examples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D9761AF-0B67-4412-8126-65291013C4CF}" type="slidenum">
              <a:rPr lang="en-US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Need layout examples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29A94F2-4FAA-4DA9-8A24-055CE0D866C4}" type="slidenum">
              <a:rPr lang="en-US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CD8ADB-0F18-1F4C-954A-2A5E0B91C882}" type="slidenum">
              <a:rPr lang="en-US"/>
              <a:pPr>
                <a:defRPr/>
              </a:pPr>
              <a:t>53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E471EA-1F37-F24F-B02E-9E37903B526E}" type="slidenum">
              <a:rPr lang="en-US"/>
              <a:pPr>
                <a:defRPr/>
              </a:pPr>
              <a:t>54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2EBAC9-855A-584F-A1E9-53950DC06DF8}" type="slidenum">
              <a:rPr lang="en-US"/>
              <a:pPr>
                <a:defRPr/>
              </a:pPr>
              <a:t>55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2AD9A5-118C-CF4D-8947-6F29A76EBBCF}" type="slidenum">
              <a:rPr lang="en-US"/>
              <a:pPr>
                <a:defRPr/>
              </a:pPr>
              <a:t>56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DCE764-A4CB-BC43-A00F-857EE91EE944}" type="slidenum">
              <a:rPr lang="en-US"/>
              <a:pPr>
                <a:defRPr/>
              </a:pPr>
              <a:t>59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20F008-472A-CF40-B047-084391805607}" type="slidenum">
              <a:rPr lang="en-US"/>
              <a:pPr>
                <a:defRPr/>
              </a:pPr>
              <a:t>60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DC6AFF-64AE-4548-AFCA-2F061AFD7BBF}" type="slidenum">
              <a:rPr lang="en-US"/>
              <a:pPr>
                <a:defRPr/>
              </a:pPr>
              <a:t>61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798ADB-1A48-2742-A859-FE4E006EFD2D}" type="slidenum">
              <a:rPr lang="en-US"/>
              <a:pPr>
                <a:defRPr/>
              </a:pPr>
              <a:t>62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512069-1D8B-7E49-B619-1D63452BADAB}" type="slidenum">
              <a:rPr lang="en-US"/>
              <a:pPr>
                <a:defRPr/>
              </a:pPr>
              <a:t>63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5075CA-B731-D24E-8D76-5D8808D6A309}" type="slidenum">
              <a:rPr lang="en-US"/>
              <a:pPr>
                <a:defRPr/>
              </a:pPr>
              <a:t>64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0E0A29-8E01-8347-A63C-C025AFC097BB}" type="slidenum">
              <a:rPr lang="en-GB"/>
              <a:pPr/>
              <a:t>4</a:t>
            </a:fld>
            <a:endParaRPr lang="en-GB"/>
          </a:p>
        </p:txBody>
      </p:sp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TODO: </a:t>
            </a:r>
          </a:p>
          <a:p>
            <a:r>
              <a:rPr lang="nl-NL"/>
              <a:t>What: Schedules first part of talk</a:t>
            </a:r>
          </a:p>
          <a:p>
            <a:r>
              <a:rPr lang="nl-NL"/>
              <a:t>How</a:t>
            </a:r>
          </a:p>
          <a:p>
            <a:r>
              <a:rPr lang="nl-NL"/>
              <a:t>Bridge: So this is all about networks....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0E0A29-8E01-8347-A63C-C025AFC097BB}" type="slidenum">
              <a:rPr lang="en-GB"/>
              <a:pPr/>
              <a:t>78</a:t>
            </a:fld>
            <a:endParaRPr lang="en-GB"/>
          </a:p>
        </p:txBody>
      </p:sp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TODO: </a:t>
            </a:r>
          </a:p>
          <a:p>
            <a:r>
              <a:rPr lang="nl-NL"/>
              <a:t>What: Schedules first part of talk</a:t>
            </a:r>
          </a:p>
          <a:p>
            <a:r>
              <a:rPr lang="nl-NL"/>
              <a:t>How</a:t>
            </a:r>
          </a:p>
          <a:p>
            <a:r>
              <a:rPr lang="nl-NL"/>
              <a:t>Bridge: So this is all about networks....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013A2C0-B724-834C-A968-9C3484C22CB2}" type="slidenum">
              <a:rPr lang="en-GB"/>
              <a:pPr/>
              <a:t>79</a:t>
            </a:fld>
            <a:endParaRPr lang="en-GB"/>
          </a:p>
        </p:txBody>
      </p:sp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What: All kinds of data; combine them</a:t>
            </a:r>
          </a:p>
          <a:p>
            <a:endParaRPr lang="en-US"/>
          </a:p>
          <a:p>
            <a:r>
              <a:rPr lang="en-US"/>
              <a:t>Bridge:Combining: standards…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F34630D-8722-6A4D-BA25-DA958F377C71}" type="slidenum">
              <a:rPr lang="en-GB"/>
              <a:pPr/>
              <a:t>80</a:t>
            </a:fld>
            <a:endParaRPr lang="en-GB"/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What: Standards: combinations, comparing and quantification</a:t>
            </a:r>
          </a:p>
          <a:p>
            <a:endParaRPr lang="en-US"/>
          </a:p>
          <a:p>
            <a:r>
              <a:rPr lang="en-US"/>
              <a:t>Bridge:Web based dbs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DC162DB-A1A7-4747-ADBC-BC9809ACFDAA}" type="slidenum">
              <a:rPr lang="en-GB"/>
              <a:pPr/>
              <a:t>81</a:t>
            </a:fld>
            <a:endParaRPr lang="en-GB"/>
          </a:p>
        </p:txBody>
      </p:sp>
      <p:sp>
        <p:nvSpPr>
          <p:cNvPr id="26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What: loads available</a:t>
            </a:r>
          </a:p>
          <a:p>
            <a:endParaRPr lang="en-US"/>
          </a:p>
          <a:p>
            <a:r>
              <a:rPr lang="en-US"/>
              <a:t>Bridge; Demo this using our favorite gene….</a:t>
            </a:r>
            <a:endParaRPr lang="nl-NL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3C525A-848A-5D41-B6F0-039B8184D229}" type="slidenum">
              <a:rPr lang="en-US"/>
              <a:pPr/>
              <a:t>83</a:t>
            </a:fld>
            <a:endParaRPr lang="en-US"/>
          </a:p>
        </p:txBody>
      </p:sp>
      <p:sp>
        <p:nvSpPr>
          <p:cNvPr id="10700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0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375010-E7A9-B349-A684-3B825BC0682A}" type="slidenum">
              <a:rPr lang="en-US"/>
              <a:pPr/>
              <a:t>84</a:t>
            </a:fld>
            <a:endParaRPr lang="en-US"/>
          </a:p>
        </p:txBody>
      </p:sp>
      <p:sp>
        <p:nvSpPr>
          <p:cNvPr id="10721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2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EF5D8C2-0529-D04F-A24B-8123EF90C5EF}" type="slidenum">
              <a:rPr lang="en-GB"/>
              <a:pPr/>
              <a:t>85</a:t>
            </a:fld>
            <a:endParaRPr lang="en-GB"/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What: lots of possibilities</a:t>
            </a:r>
          </a:p>
          <a:p>
            <a:endParaRPr lang="en-US"/>
          </a:p>
          <a:p>
            <a:r>
              <a:rPr lang="en-US"/>
              <a:t>How:</a:t>
            </a:r>
          </a:p>
          <a:p>
            <a:r>
              <a:rPr lang="en-US"/>
              <a:t>Ask gene of interest</a:t>
            </a:r>
          </a:p>
          <a:p>
            <a:r>
              <a:rPr lang="en-US"/>
              <a:t>Choose myc; select wnt from ncbi</a:t>
            </a:r>
          </a:p>
          <a:p>
            <a:r>
              <a:rPr lang="en-US"/>
              <a:t>Show possibilities, simple / complex</a:t>
            </a:r>
          </a:p>
          <a:p>
            <a:r>
              <a:rPr lang="en-US"/>
              <a:t>Note the datafield</a:t>
            </a:r>
          </a:p>
          <a:p>
            <a:endParaRPr lang="en-US"/>
          </a:p>
          <a:p>
            <a:r>
              <a:rPr lang="en-US"/>
              <a:t>Bridge: As a plugin developer…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C6549A-3676-0841-BAA3-49983E72852F}" type="slidenum">
              <a:rPr lang="en-GB"/>
              <a:pPr/>
              <a:t>86</a:t>
            </a:fld>
            <a:endParaRPr lang="en-GB"/>
          </a:p>
        </p:txBody>
      </p:sp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What: Dressing the network with attributes; this is where it gets interesting</a:t>
            </a:r>
          </a:p>
          <a:p>
            <a:endParaRPr lang="en-US"/>
          </a:p>
          <a:p>
            <a:r>
              <a:rPr lang="en-US"/>
              <a:t>Bridge: So attributes…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ACB51E5-A820-F14B-A056-C9AFF68C0566}" type="slidenum">
              <a:rPr lang="en-GB"/>
              <a:pPr/>
              <a:t>87</a:t>
            </a:fld>
            <a:endParaRPr lang="en-GB"/>
          </a:p>
        </p:txBody>
      </p:sp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What; Anything can be attributed</a:t>
            </a:r>
          </a:p>
          <a:p>
            <a:endParaRPr lang="en-US"/>
          </a:p>
          <a:p>
            <a:r>
              <a:rPr lang="en-US"/>
              <a:t>Bridge: How does this work in cytoscape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872D73C-8DF1-C141-BB58-6DAF357A715F}" type="slidenum">
              <a:rPr lang="en-GB"/>
              <a:pPr/>
              <a:t>88</a:t>
            </a:fld>
            <a:endParaRPr lang="en-GB"/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What: the attribute panel; attributes are mapped through ids</a:t>
            </a:r>
          </a:p>
          <a:p>
            <a:endParaRPr lang="en-US"/>
          </a:p>
          <a:p>
            <a:r>
              <a:rPr lang="en-US"/>
              <a:t>How: go through pointers</a:t>
            </a:r>
          </a:p>
          <a:p>
            <a:endParaRPr lang="en-US"/>
          </a:p>
          <a:p>
            <a:r>
              <a:rPr lang="en-US"/>
              <a:t>Bridge: How do we enter atts</a:t>
            </a:r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6D45242-E42A-D947-86D7-7F67B76A8049}" type="slidenum">
              <a:rPr lang="en-GB"/>
              <a:pPr/>
              <a:t>89</a:t>
            </a:fld>
            <a:endParaRPr lang="en-GB"/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Bridge: Ids are of utmost importance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FC9906-1D96-3049-8B80-83C0FDB6B2D3}" type="slidenum">
              <a:rPr lang="en-US"/>
              <a:pPr>
                <a:defRPr/>
              </a:pPr>
              <a:t>96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17A80C0-CEDB-C54B-B1DF-CA08CCFB513B}" type="slidenum">
              <a:rPr lang="en-GB"/>
              <a:pPr/>
              <a:t>100</a:t>
            </a:fld>
            <a:endParaRPr lang="en-GB"/>
          </a:p>
        </p:txBody>
      </p:sp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What: array data -&gt; probesets</a:t>
            </a:r>
          </a:p>
          <a:p>
            <a:endParaRPr lang="nl-NL"/>
          </a:p>
          <a:p>
            <a:r>
              <a:rPr lang="nl-NL"/>
              <a:t>How: Use the entrez geneids to map on top array probes</a:t>
            </a:r>
          </a:p>
          <a:p>
            <a:r>
              <a:rPr lang="nl-NL"/>
              <a:t>Use hg133  array</a:t>
            </a:r>
          </a:p>
          <a:p>
            <a:r>
              <a:rPr lang="nl-NL"/>
              <a:t>Show array data; analyzed Mas5 gcos</a:t>
            </a:r>
          </a:p>
          <a:p>
            <a:r>
              <a:rPr lang="nl-NL"/>
              <a:t>Myc knock out experiment</a:t>
            </a:r>
          </a:p>
          <a:p>
            <a:r>
              <a:rPr lang="nl-NL"/>
              <a:t>Emphasize real data!</a:t>
            </a:r>
          </a:p>
          <a:p>
            <a:r>
              <a:rPr lang="nl-NL"/>
              <a:t>Show that myc data is present</a:t>
            </a:r>
          </a:p>
          <a:p>
            <a:r>
              <a:rPr lang="nl-NL"/>
              <a:t>Show how to make visible in attbrowser</a:t>
            </a:r>
          </a:p>
          <a:p>
            <a:r>
              <a:rPr lang="nl-NL"/>
              <a:t>Show possibility of batch annotation</a:t>
            </a:r>
          </a:p>
          <a:p>
            <a:r>
              <a:rPr lang="nl-NL"/>
              <a:t>Show addition of other datatypes</a:t>
            </a:r>
          </a:p>
          <a:p>
            <a:endParaRPr lang="nl-NL"/>
          </a:p>
          <a:p>
            <a:r>
              <a:rPr lang="nl-NL"/>
              <a:t>Bridge: But this is not visualized yet!!!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EC8559F-C811-824E-9B0F-56374C7C84E6}" type="slidenum">
              <a:rPr lang="en-GB"/>
              <a:pPr/>
              <a:t>101</a:t>
            </a:fld>
            <a:endParaRPr lang="en-GB"/>
          </a:p>
        </p:txBody>
      </p:sp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Bridge: Vizmapper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6102E03-E8EC-CB49-A38A-7887BF25CBED}" type="slidenum">
              <a:rPr lang="en-GB"/>
              <a:pPr/>
              <a:t>102</a:t>
            </a:fld>
            <a:endParaRPr lang="en-GB"/>
          </a:p>
        </p:txBody>
      </p:sp>
      <p:sp>
        <p:nvSpPr>
          <p:cNvPr id="29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Bridge: the vizmapper, what can it do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E20BC9A-D3AC-1E48-9322-DA9EEA601DAF}" type="slidenum">
              <a:rPr lang="en-GB"/>
              <a:pPr/>
              <a:t>103</a:t>
            </a:fld>
            <a:endParaRPr lang="en-GB"/>
          </a:p>
        </p:txBody>
      </p:sp>
      <p:sp>
        <p:nvSpPr>
          <p:cNvPr id="29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Bridge: what about those mappings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970091-CAD7-4C43-A625-FAD801DDD1E6}" type="slidenum">
              <a:rPr lang="en-GB"/>
              <a:pPr/>
              <a:t>104</a:t>
            </a:fld>
            <a:endParaRPr lang="en-GB"/>
          </a:p>
        </p:txBody>
      </p:sp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Bridge: now we know all about vizmapper; lets use it</a:t>
            </a:r>
          </a:p>
          <a:p>
            <a:r>
              <a:rPr lang="en-US"/>
              <a:t>TODO ;Plaatjes erbij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E224CBE-8E3F-2D46-B3FC-D44DEAB0DF13}" type="slidenum">
              <a:rPr lang="en-GB"/>
              <a:pPr/>
              <a:t>105</a:t>
            </a:fld>
            <a:endParaRPr lang="en-GB"/>
          </a:p>
        </p:txBody>
      </p:sp>
      <p:sp>
        <p:nvSpPr>
          <p:cNvPr id="29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TODO: check this demo</a:t>
            </a:r>
          </a:p>
          <a:p>
            <a:endParaRPr lang="en-US"/>
          </a:p>
          <a:p>
            <a:r>
              <a:rPr lang="en-US"/>
              <a:t>Apply vizmapping to the wnt network</a:t>
            </a:r>
          </a:p>
          <a:p>
            <a:r>
              <a:rPr lang="en-US"/>
              <a:t>Show that cytoscape can import specific array data</a:t>
            </a:r>
          </a:p>
          <a:p>
            <a:endParaRPr lang="en-US"/>
          </a:p>
          <a:p>
            <a:r>
              <a:rPr lang="en-US"/>
              <a:t>Bridge: of course also api 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E7A12D0-F22C-0B42-91D7-389142DE05B4}" type="slidenum">
              <a:rPr lang="en-GB"/>
              <a:pPr/>
              <a:t>107</a:t>
            </a:fld>
            <a:endParaRPr lang="en-GB"/>
          </a:p>
        </p:txBody>
      </p:sp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What: Play around!</a:t>
            </a:r>
          </a:p>
          <a:p>
            <a:r>
              <a:rPr lang="nl-NL"/>
              <a:t>Show linkout</a:t>
            </a:r>
          </a:p>
          <a:p>
            <a:r>
              <a:rPr lang="nl-NL"/>
              <a:t>Show search</a:t>
            </a:r>
          </a:p>
          <a:p>
            <a:r>
              <a:rPr lang="nl-NL"/>
              <a:t>Show topological filter</a:t>
            </a:r>
          </a:p>
          <a:p>
            <a:r>
              <a:rPr lang="nl-NL"/>
              <a:t>Show combined filter</a:t>
            </a:r>
          </a:p>
          <a:p>
            <a:r>
              <a:rPr lang="nl-NL"/>
              <a:t>Show layouts</a:t>
            </a:r>
          </a:p>
          <a:p>
            <a:endParaRPr lang="nl-NL"/>
          </a:p>
          <a:p>
            <a:r>
              <a:rPr lang="nl-NL"/>
              <a:t>Bridge: and now in api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D06EC41-3E1E-F34F-A854-69D2E81A2D66}" type="slidenum">
              <a:rPr lang="en-GB"/>
              <a:pPr/>
              <a:t>108</a:t>
            </a:fld>
            <a:endParaRPr lang="en-GB"/>
          </a:p>
        </p:txBody>
      </p:sp>
      <p:sp>
        <p:nvSpPr>
          <p:cNvPr id="451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Todo: update</a:t>
            </a:r>
            <a:endParaRPr lang="nl-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6ED45A-2605-DB42-9131-CB7E9C833785}" type="slidenum">
              <a:rPr lang="nl-NL"/>
              <a:pPr/>
              <a:t>125</a:t>
            </a:fld>
            <a:endParaRPr lang="nl-NL"/>
          </a:p>
        </p:txBody>
      </p:sp>
      <p:sp>
        <p:nvSpPr>
          <p:cNvPr id="18841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defTabSz="457200"/>
            <a:fld id="{275D527E-7FAF-6C46-8801-535214FD5D36}" type="slidenum">
              <a:rPr lang="en-GB" sz="1200">
                <a:solidFill>
                  <a:schemeClr val="tx1"/>
                </a:solidFill>
                <a:latin typeface="Calibri" charset="0"/>
              </a:rPr>
              <a:pPr algn="r" defTabSz="457200"/>
              <a:t>125</a:t>
            </a:fld>
            <a:endParaRPr lang="en-GB" sz="120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>
              <a:spcBef>
                <a:spcPct val="0"/>
              </a:spcBef>
            </a:pPr>
            <a:endParaRPr lang="fi-FI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C1BCBD-9044-CC48-B476-801254F6D1E4}" type="slidenum">
              <a:rPr lang="nl-NL"/>
              <a:pPr/>
              <a:t>126</a:t>
            </a:fld>
            <a:endParaRPr lang="nl-NL"/>
          </a:p>
        </p:txBody>
      </p:sp>
      <p:sp>
        <p:nvSpPr>
          <p:cNvPr id="19046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defTabSz="457200"/>
            <a:fld id="{CA76ACCE-CB7C-094A-BEA1-AD4CFDE3D054}" type="slidenum">
              <a:rPr lang="en-GB" sz="1200">
                <a:solidFill>
                  <a:schemeClr val="tx1"/>
                </a:solidFill>
                <a:latin typeface="Calibri" charset="0"/>
              </a:rPr>
              <a:pPr algn="r" defTabSz="457200"/>
              <a:t>126</a:t>
            </a:fld>
            <a:endParaRPr lang="en-GB" sz="120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>
              <a:spcBef>
                <a:spcPct val="0"/>
              </a:spcBef>
            </a:pPr>
            <a:r>
              <a:rPr lang="en-US"/>
              <a:t>TODO add button</a:t>
            </a:r>
            <a:endParaRPr lang="nl-NL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424291-BE7C-8F44-99A0-0B792FF792F5}" type="slidenum">
              <a:rPr lang="nl-NL"/>
              <a:pPr/>
              <a:t>127</a:t>
            </a:fld>
            <a:endParaRPr lang="nl-NL"/>
          </a:p>
        </p:txBody>
      </p:sp>
      <p:sp>
        <p:nvSpPr>
          <p:cNvPr id="1945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defTabSz="457200"/>
            <a:fld id="{5852E48B-EEBC-0643-854C-7D19C5620644}" type="slidenum">
              <a:rPr lang="en-GB" sz="1200">
                <a:solidFill>
                  <a:schemeClr val="tx1"/>
                </a:solidFill>
                <a:latin typeface="Calibri" charset="0"/>
              </a:rPr>
              <a:pPr algn="r" defTabSz="457200"/>
              <a:t>127</a:t>
            </a:fld>
            <a:endParaRPr lang="en-GB" sz="120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>
              <a:spcBef>
                <a:spcPct val="0"/>
              </a:spcBef>
            </a:pPr>
            <a:endParaRPr lang="fi-FI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E60EEA-0BF9-A247-A81B-AFD106081311}" type="slidenum">
              <a:rPr lang="nl-NL"/>
              <a:pPr/>
              <a:t>128</a:t>
            </a:fld>
            <a:endParaRPr lang="nl-NL"/>
          </a:p>
        </p:txBody>
      </p:sp>
      <p:sp>
        <p:nvSpPr>
          <p:cNvPr id="19660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defTabSz="457200"/>
            <a:fld id="{99687AA9-F34D-5B43-AF5B-5EA995693B77}" type="slidenum">
              <a:rPr lang="en-GB" sz="1200">
                <a:solidFill>
                  <a:schemeClr val="tx1"/>
                </a:solidFill>
                <a:latin typeface="Calibri" charset="0"/>
              </a:rPr>
              <a:pPr algn="r" defTabSz="457200"/>
              <a:t>128</a:t>
            </a:fld>
            <a:endParaRPr lang="en-GB" sz="120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>
              <a:spcBef>
                <a:spcPct val="0"/>
              </a:spcBef>
            </a:pPr>
            <a:endParaRPr lang="fi-FI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1B56EA-0AF8-2241-BB50-3E9754462A73}" type="slidenum">
              <a:rPr lang="nl-NL"/>
              <a:pPr/>
              <a:t>130</a:t>
            </a:fld>
            <a:endParaRPr lang="nl-NL"/>
          </a:p>
        </p:txBody>
      </p:sp>
      <p:sp>
        <p:nvSpPr>
          <p:cNvPr id="19865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defTabSz="457200"/>
            <a:fld id="{EB1FDE8B-C888-0E4D-96B2-48D1BDF7D66A}" type="slidenum">
              <a:rPr lang="en-US" sz="1200">
                <a:solidFill>
                  <a:schemeClr val="tx1"/>
                </a:solidFill>
                <a:latin typeface="Calibri" charset="0"/>
              </a:rPr>
              <a:pPr algn="r" defTabSz="457200"/>
              <a:t>130</a:t>
            </a:fld>
            <a:endParaRPr lang="en-US" sz="120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defTabSz="457200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55A5E2-2800-1A4D-8085-B3229EFDC9CE}" type="slidenum">
              <a:rPr lang="nl-NL"/>
              <a:pPr/>
              <a:t>132</a:t>
            </a:fld>
            <a:endParaRPr lang="nl-NL"/>
          </a:p>
        </p:txBody>
      </p:sp>
      <p:sp>
        <p:nvSpPr>
          <p:cNvPr id="20070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defTabSz="457200"/>
            <a:fld id="{514F6BF2-8D05-EE4B-B94F-DA469ABB72FE}" type="slidenum">
              <a:rPr lang="en-US" sz="1200">
                <a:solidFill>
                  <a:schemeClr val="tx1"/>
                </a:solidFill>
                <a:latin typeface="Calibri" charset="0"/>
              </a:rPr>
              <a:pPr algn="r" defTabSz="457200"/>
              <a:t>132</a:t>
            </a:fld>
            <a:endParaRPr lang="en-US" sz="120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defTabSz="457200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6B2766-42FC-F24C-95E1-2B980BECDFEC}" type="slidenum">
              <a:rPr lang="nl-NL"/>
              <a:pPr/>
              <a:t>134</a:t>
            </a:fld>
            <a:endParaRPr lang="nl-NL"/>
          </a:p>
        </p:txBody>
      </p:sp>
      <p:sp>
        <p:nvSpPr>
          <p:cNvPr id="20275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defTabSz="457200"/>
            <a:fld id="{D2454FCC-55EB-674E-91A1-7BBB054BC0E7}" type="slidenum">
              <a:rPr lang="en-GB" sz="1200">
                <a:solidFill>
                  <a:schemeClr val="tx1"/>
                </a:solidFill>
                <a:latin typeface="Calibri" charset="0"/>
              </a:rPr>
              <a:pPr algn="r" defTabSz="457200"/>
              <a:t>134</a:t>
            </a:fld>
            <a:endParaRPr lang="en-GB" sz="120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>
              <a:spcBef>
                <a:spcPct val="0"/>
              </a:spcBef>
            </a:pPr>
            <a:endParaRPr lang="fi-FI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0FA7C7-3BAA-0842-9DF8-BFC403452DFE}" type="slidenum">
              <a:rPr lang="nl-NL"/>
              <a:pPr/>
              <a:t>137</a:t>
            </a:fld>
            <a:endParaRPr lang="nl-NL"/>
          </a:p>
        </p:txBody>
      </p:sp>
      <p:sp>
        <p:nvSpPr>
          <p:cNvPr id="20889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defTabSz="457200"/>
            <a:fld id="{CA32168F-722D-DC4C-89A6-BAD3C7F1D819}" type="slidenum">
              <a:rPr lang="en-GB" sz="1200">
                <a:solidFill>
                  <a:schemeClr val="tx1"/>
                </a:solidFill>
                <a:latin typeface="Calibri" charset="0"/>
              </a:rPr>
              <a:pPr algn="r" defTabSz="457200"/>
              <a:t>137</a:t>
            </a:fld>
            <a:endParaRPr lang="en-GB" sz="120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>
              <a:spcBef>
                <a:spcPct val="0"/>
              </a:spcBef>
            </a:pPr>
            <a:r>
              <a:rPr lang="fi-FI"/>
              <a:t>TODO: add screenshots!!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CE0774-4DC6-CA4A-900D-65DFC5051469}" type="slidenum">
              <a:rPr lang="nl-NL"/>
              <a:pPr/>
              <a:t>138</a:t>
            </a:fld>
            <a:endParaRPr lang="nl-NL"/>
          </a:p>
        </p:txBody>
      </p:sp>
      <p:sp>
        <p:nvSpPr>
          <p:cNvPr id="21094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defTabSz="457200"/>
            <a:fld id="{3E274D25-8CDA-DB4A-A8E8-485793EB8077}" type="slidenum">
              <a:rPr lang="en-GB" sz="1200">
                <a:solidFill>
                  <a:schemeClr val="tx1"/>
                </a:solidFill>
                <a:latin typeface="Calibri" charset="0"/>
              </a:rPr>
              <a:pPr algn="r" defTabSz="457200"/>
              <a:t>138</a:t>
            </a:fld>
            <a:endParaRPr lang="en-GB" sz="120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>
              <a:spcBef>
                <a:spcPct val="0"/>
              </a:spcBef>
            </a:pPr>
            <a:endParaRPr lang="fi-FI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C0CC62-D9F4-6940-BFCC-48596A6DE1DC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145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F3C84D-A6E7-E546-A022-F9BC8BBF17BB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CDF456-5A45-884F-A5EC-15A3E3FDB9FC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A35B83-3BCB-994C-975D-7037478A6636}" type="datetimeFigureOut">
              <a:rPr lang="en-US" smtClean="0"/>
              <a:pPr/>
              <a:t>9/29/10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281D06-CC39-F140-BA6E-0385254E19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A35B83-3BCB-994C-975D-7037478A6636}" type="datetimeFigureOut">
              <a:rPr lang="en-US" smtClean="0"/>
              <a:pPr/>
              <a:t>9/29/10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281D06-CC39-F140-BA6E-0385254E19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A35B83-3BCB-994C-975D-7037478A6636}" type="datetimeFigureOut">
              <a:rPr lang="en-US" smtClean="0"/>
              <a:pPr/>
              <a:t>9/29/10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281D06-CC39-F140-BA6E-0385254E19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2514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 New Roman" charset="0"/>
              </a:defRPr>
            </a:lvl1pPr>
          </a:lstStyle>
          <a:p>
            <a:fld id="{2A414D45-FE7F-4DEE-9763-30DBDBB1079D}" type="datetime1">
              <a:rPr lang="en-US"/>
              <a:pPr/>
              <a:t>9/29/10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 New Roman" charset="0"/>
              </a:defRPr>
            </a:lvl1pPr>
          </a:lstStyle>
          <a:p>
            <a:fld id="{33AB7A57-04F8-4041-B0C8-BDC52EE10C3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7520" y="18722"/>
            <a:ext cx="5391360" cy="6451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01280" y="1147801"/>
            <a:ext cx="3817440" cy="50174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6961" y="1147801"/>
            <a:ext cx="3817440" cy="50174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511840" y="6271859"/>
            <a:ext cx="552960" cy="475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78137413-2CFA-574A-88C1-FB976A5C6BF3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401473"/>
            <a:ext cx="2207520" cy="345636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r>
              <a:rPr lang="nl-NL"/>
              <a:t>humangenetics-amc.nl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A243-FCC6-544E-A8B4-90318041F6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BB309-820F-5D48-B601-8705D97F97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A243-FCC6-544E-A8B4-90318041F6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BB309-820F-5D48-B601-8705D97F97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A243-FCC6-544E-A8B4-90318041F6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BB309-820F-5D48-B601-8705D97F97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AEA7208F-4A87-504B-9458-80D4BCBF270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A243-FCC6-544E-A8B4-90318041F6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BB309-820F-5D48-B601-8705D97F97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A35B83-3BCB-994C-975D-7037478A6636}" type="datetimeFigureOut">
              <a:rPr lang="en-US" smtClean="0"/>
              <a:pPr/>
              <a:t>9/29/10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281D06-CC39-F140-BA6E-0385254E19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A35B83-3BCB-994C-975D-7037478A6636}" type="datetimeFigureOut">
              <a:rPr lang="en-US" smtClean="0"/>
              <a:pPr/>
              <a:t>9/29/10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281D06-CC39-F140-BA6E-0385254E19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A35B83-3BCB-994C-975D-7037478A6636}" type="datetimeFigureOut">
              <a:rPr lang="en-US" smtClean="0"/>
              <a:pPr/>
              <a:t>9/29/10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281D06-CC39-F140-BA6E-0385254E19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A35B83-3BCB-994C-975D-7037478A6636}" type="datetimeFigureOut">
              <a:rPr lang="en-US" smtClean="0"/>
              <a:pPr/>
              <a:t>9/29/10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281D06-CC39-F140-BA6E-0385254E19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A35B83-3BCB-994C-975D-7037478A6636}" type="datetimeFigureOut">
              <a:rPr lang="en-US" smtClean="0"/>
              <a:pPr/>
              <a:t>9/29/10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281D06-CC39-F140-BA6E-0385254E19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A35B83-3BCB-994C-975D-7037478A6636}" type="datetimeFigureOut">
              <a:rPr lang="en-US" smtClean="0"/>
              <a:pPr/>
              <a:t>9/29/10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281D06-CC39-F140-BA6E-0385254E19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A35B83-3BCB-994C-975D-7037478A6636}" type="datetimeFigureOut">
              <a:rPr lang="en-US" smtClean="0"/>
              <a:pPr/>
              <a:t>9/29/10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281D06-CC39-F140-BA6E-0385254E19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A35B83-3BCB-994C-975D-7037478A6636}" type="datetimeFigureOut">
              <a:rPr lang="en-US" smtClean="0"/>
              <a:pPr/>
              <a:t>9/29/10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281D06-CC39-F140-BA6E-0385254E19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7" descr="cyto_logo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20638" y="0"/>
            <a:ext cx="665162" cy="685800"/>
          </a:xfrm>
          <a:prstGeom prst="rect">
            <a:avLst/>
          </a:prstGeom>
          <a:noFill/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4B338-C731-D345-A2AB-4D3AED9DB2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Cytoscape.org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2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83833"/>
            <a:ext cx="8229600" cy="4942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FA243-FCC6-544E-A8B4-90318041F6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Cytoscape.org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BB309-820F-5D48-B601-8705D97F97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2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83833"/>
            <a:ext cx="8229600" cy="4942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FA243-FCC6-544E-A8B4-90318041F6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Cytoscape.org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BB309-820F-5D48-B601-8705D97F97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17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2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26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26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5" Type="http://schemas.openxmlformats.org/officeDocument/2006/relationships/image" Target="../media/image133.png"/><Relationship Id="rId6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2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4" Type="http://schemas.openxmlformats.org/officeDocument/2006/relationships/image" Target="../media/image138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7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df"/><Relationship Id="rId3" Type="http://schemas.openxmlformats.org/officeDocument/2006/relationships/image" Target="../media/image5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9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0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1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2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4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5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47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47.pn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48.pn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49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0.png"/><Relationship Id="rId3" Type="http://schemas.openxmlformats.org/officeDocument/2006/relationships/image" Target="../media/image151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4" Type="http://schemas.openxmlformats.org/officeDocument/2006/relationships/image" Target="../media/image15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8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4" Type="http://schemas.openxmlformats.org/officeDocument/2006/relationships/image" Target="../media/image156.png"/><Relationship Id="rId5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2.jpeg"/><Relationship Id="rId5" Type="http://schemas.openxmlformats.org/officeDocument/2006/relationships/image" Target="../media/image15.pdf"/><Relationship Id="rId6" Type="http://schemas.openxmlformats.org/officeDocument/2006/relationships/image" Target="../media/image16.png"/><Relationship Id="rId7" Type="http://schemas.openxmlformats.org/officeDocument/2006/relationships/image" Target="../media/image13.png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8.png"/><Relationship Id="rId3" Type="http://schemas.openxmlformats.org/officeDocument/2006/relationships/image" Target="../media/image159.pn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0.pn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4" Type="http://schemas.openxmlformats.org/officeDocument/2006/relationships/image" Target="../media/image162.jpe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9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3.pdf"/><Relationship Id="rId3" Type="http://schemas.openxmlformats.org/officeDocument/2006/relationships/image" Target="../media/image16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5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4" Type="http://schemas.openxmlformats.org/officeDocument/2006/relationships/oleObject" Target="../embeddings/Microsoft_Equation1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7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67.pdf"/><Relationship Id="rId3" Type="http://schemas.openxmlformats.org/officeDocument/2006/relationships/image" Target="../media/image168.pn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69.pdf"/><Relationship Id="rId3" Type="http://schemas.openxmlformats.org/officeDocument/2006/relationships/image" Target="../media/image170.pn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71.pdf"/><Relationship Id="rId3" Type="http://schemas.openxmlformats.org/officeDocument/2006/relationships/image" Target="../media/image172.png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63.pdf"/><Relationship Id="rId3" Type="http://schemas.openxmlformats.org/officeDocument/2006/relationships/image" Target="../media/image164.png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73.pdf"/><Relationship Id="rId3" Type="http://schemas.openxmlformats.org/officeDocument/2006/relationships/image" Target="../media/image174.png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75.pdf"/><Relationship Id="rId3" Type="http://schemas.openxmlformats.org/officeDocument/2006/relationships/image" Target="../media/image17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77.pdf"/><Relationship Id="rId3" Type="http://schemas.openxmlformats.org/officeDocument/2006/relationships/image" Target="../media/image178.png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79.pdf"/><Relationship Id="rId3" Type="http://schemas.openxmlformats.org/officeDocument/2006/relationships/image" Target="../media/image180.png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81.png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2.png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83.png"/><Relationship Id="rId3" Type="http://schemas.openxmlformats.org/officeDocument/2006/relationships/image" Target="../media/image184.png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85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4" Type="http://schemas.openxmlformats.org/officeDocument/2006/relationships/image" Target="../media/image188.jpeg"/><Relationship Id="rId5" Type="http://schemas.openxmlformats.org/officeDocument/2006/relationships/image" Target="../media/image189.png"/><Relationship Id="rId6" Type="http://schemas.openxmlformats.org/officeDocument/2006/relationships/image" Target="../media/image190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8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w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.bin"/><Relationship Id="rId12" Type="http://schemas.openxmlformats.org/officeDocument/2006/relationships/image" Target="../media/image45.png"/><Relationship Id="rId13" Type="http://schemas.openxmlformats.org/officeDocument/2006/relationships/image" Target="../media/image4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9" Type="http://schemas.openxmlformats.org/officeDocument/2006/relationships/image" Target="../media/image68.png"/><Relationship Id="rId10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2.png"/><Relationship Id="rId9" Type="http://schemas.openxmlformats.org/officeDocument/2006/relationships/image" Target="../media/image83.png"/><Relationship Id="rId10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8" Type="http://schemas.openxmlformats.org/officeDocument/2006/relationships/image" Target="../media/image90.png"/><Relationship Id="rId9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df"/><Relationship Id="rId3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df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df"/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5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0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0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4" Type="http://schemas.openxmlformats.org/officeDocument/2006/relationships/image" Target="../media/image111.png"/><Relationship Id="rId5" Type="http://schemas.openxmlformats.org/officeDocument/2006/relationships/image" Target="../media/image112.png"/><Relationship Id="rId6" Type="http://schemas.openxmlformats.org/officeDocument/2006/relationships/image" Target="../media/image113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6" Type="http://schemas.openxmlformats.org/officeDocument/2006/relationships/image" Target="../media/image116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09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17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1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Relationship Id="rId3" Type="http://schemas.openxmlformats.org/officeDocument/2006/relationships/image" Target="../media/image125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  <a:ea typeface="ＭＳ Ｐゴシック" charset="-128"/>
              </a:rPr>
              <a:t>Cytoscape Network Visualization and Analysis Workshop</a:t>
            </a:r>
          </a:p>
        </p:txBody>
      </p:sp>
      <p:sp>
        <p:nvSpPr>
          <p:cNvPr id="10243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z="2400" dirty="0">
                <a:latin typeface="Calibri" charset="0"/>
                <a:ea typeface="ＭＳ Ｐゴシック" charset="-128"/>
              </a:rPr>
              <a:t>Welcome and Introduction</a:t>
            </a:r>
            <a:endParaRPr lang="en-US" sz="2400" dirty="0" smtClean="0">
              <a:latin typeface="Calibri" charset="0"/>
              <a:ea typeface="ＭＳ Ｐゴシック" charset="-128"/>
            </a:endParaRPr>
          </a:p>
          <a:p>
            <a:pPr eaLnBrk="1" hangingPunct="1"/>
            <a:r>
              <a:rPr lang="en-US" sz="2400" dirty="0" smtClean="0">
                <a:latin typeface="Calibri" charset="0"/>
                <a:ea typeface="ＭＳ Ｐゴシック" charset="-128"/>
              </a:rPr>
              <a:t>Sep.30-Oct.1, </a:t>
            </a:r>
            <a:r>
              <a:rPr lang="en-US" sz="2400" dirty="0">
                <a:latin typeface="Calibri" charset="0"/>
                <a:ea typeface="ＭＳ Ｐゴシック" charset="-128"/>
              </a:rPr>
              <a:t>2010</a:t>
            </a:r>
            <a:endParaRPr lang="en-US" sz="2400" dirty="0" smtClean="0">
              <a:latin typeface="Calibri" charset="0"/>
              <a:ea typeface="ＭＳ Ｐゴシック" charset="-128"/>
            </a:endParaRPr>
          </a:p>
          <a:p>
            <a:pPr eaLnBrk="1" hangingPunct="1"/>
            <a:r>
              <a:rPr lang="en-US" sz="2400" dirty="0" smtClean="0">
                <a:latin typeface="Calibri" charset="0"/>
                <a:ea typeface="ＭＳ Ｐゴシック" charset="-128"/>
              </a:rPr>
              <a:t>EMBL, Heidelberg</a:t>
            </a:r>
            <a:endParaRPr lang="en-US" sz="2400" dirty="0">
              <a:latin typeface="Calibri" charset="0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eaLnBrk="0" hangingPunct="0"/>
            <a:fld id="{FEB6092C-492B-D447-97DE-C64576D2F9D6}" type="slidenum">
              <a:rPr lang="en-US" sz="1200"/>
              <a:pPr algn="r" eaLnBrk="0" hangingPunct="0"/>
              <a:t>10</a:t>
            </a:fld>
            <a:endParaRPr lang="en-US" sz="1200"/>
          </a:p>
        </p:txBody>
      </p:sp>
      <p:sp>
        <p:nvSpPr>
          <p:cNvPr id="10243" name="Date Placeholder 2"/>
          <p:cNvSpPr txBox="1">
            <a:spLocks noGrp="1"/>
          </p:cNvSpPr>
          <p:nvPr/>
        </p:nvSpPr>
        <p:spPr bwMode="auto">
          <a:xfrm>
            <a:off x="762000" y="62484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Module #: Title of Module</a:t>
            </a:r>
          </a:p>
        </p:txBody>
      </p:sp>
      <p:sp>
        <p:nvSpPr>
          <p:cNvPr id="10244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pic>
        <p:nvPicPr>
          <p:cNvPr id="10245" name="Content Placeholder 9" descr="Picture 1.pn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73025"/>
            <a:ext cx="6858000" cy="6734175"/>
          </a:xfrm>
        </p:spPr>
      </p:pic>
      <p:sp>
        <p:nvSpPr>
          <p:cNvPr id="10246" name="Slide Number Placeholder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eaLnBrk="0" hangingPunct="0"/>
            <a:endParaRPr lang="en-US" sz="1200"/>
          </a:p>
        </p:txBody>
      </p:sp>
      <p:sp>
        <p:nvSpPr>
          <p:cNvPr id="7" name="TextBox 6"/>
          <p:cNvSpPr txBox="1"/>
          <p:nvPr/>
        </p:nvSpPr>
        <p:spPr>
          <a:xfrm>
            <a:off x="0" y="5052873"/>
            <a:ext cx="355738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Scooter Morris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Piet </a:t>
            </a:r>
            <a:r>
              <a:rPr lang="en-US" dirty="0" err="1" smtClean="0">
                <a:solidFill>
                  <a:schemeClr val="bg1"/>
                </a:solidFill>
              </a:rPr>
              <a:t>Molenaar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Gary Bader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Tero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Aittokallio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Boris Steipe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Canadian Bioinformatics Workshops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humangenetics-amc.nl</a:t>
            </a:r>
          </a:p>
        </p:txBody>
      </p:sp>
      <p:sp>
        <p:nvSpPr>
          <p:cNvPr id="24371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440" y="2129984"/>
            <a:ext cx="7773120" cy="1198206"/>
          </a:xfrm>
        </p:spPr>
        <p:txBody>
          <a:bodyPr>
            <a:normAutofit fontScale="90000"/>
          </a:bodyPr>
          <a:lstStyle/>
          <a:p>
            <a:r>
              <a:rPr lang="en-US"/>
              <a:t>Demo:</a:t>
            </a:r>
            <a:br>
              <a:rPr lang="en-US"/>
            </a:br>
            <a:r>
              <a:rPr lang="en-US"/>
              <a:t>(1) Mapping ids </a:t>
            </a:r>
            <a:br>
              <a:rPr lang="en-US"/>
            </a:br>
            <a:r>
              <a:rPr lang="en-US"/>
              <a:t>(2) Annotating Network</a:t>
            </a:r>
            <a:br>
              <a:rPr lang="en-US"/>
            </a:br>
            <a:r>
              <a:rPr lang="en-US"/>
              <a:t>with Array Data</a:t>
            </a:r>
            <a:endParaRPr lang="nl-NL"/>
          </a:p>
        </p:txBody>
      </p:sp>
      <p:sp>
        <p:nvSpPr>
          <p:cNvPr id="243717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43718" name="Picture 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7441" y="6263218"/>
            <a:ext cx="5954400" cy="48389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humangenetics-amc.nl</a:t>
            </a:r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title"/>
          </p:nvPr>
        </p:nvSpPr>
        <p:spPr>
          <a:xfrm>
            <a:off x="2567521" y="158416"/>
            <a:ext cx="5392800" cy="368679"/>
          </a:xfrm>
          <a:ln/>
        </p:spPr>
        <p:txBody>
          <a:bodyPr rIns="0" anchor="ctr">
            <a:normAutofit fontScale="90000"/>
          </a:bodyPr>
          <a:lstStyle/>
          <a:p>
            <a:pPr defTabSz="828013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</a:tabLst>
            </a:pPr>
            <a:r>
              <a:rPr lang="en-US" dirty="0"/>
              <a:t>Cytoscape Workflow</a:t>
            </a:r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921" y="1244291"/>
            <a:ext cx="8229600" cy="5173023"/>
          </a:xfrm>
          <a:ln/>
        </p:spPr>
        <p:txBody>
          <a:bodyPr rIns="0"/>
          <a:lstStyle/>
          <a:p>
            <a:pPr marL="472327" indent="-374406" defTabSz="828013">
              <a:buSzPct val="99000"/>
              <a:buFont typeface="Wingdings" charset="2"/>
              <a:buAutoNum type="arabicPeriod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dirty="0"/>
              <a:t>Load Networks  </a:t>
            </a:r>
            <a:r>
              <a:rPr lang="en-US" sz="1600" dirty="0"/>
              <a:t>(Get network data into Cytoscape)‏</a:t>
            </a:r>
          </a:p>
          <a:p>
            <a:pPr marL="472327" indent="-374406" defTabSz="828013">
              <a:buSzPct val="99000"/>
              <a:buFont typeface="Wingdings" charset="2"/>
              <a:buAutoNum type="arabicPeriod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dirty="0"/>
              <a:t>Load Attributes  </a:t>
            </a:r>
            <a:r>
              <a:rPr lang="en-US" sz="1600" dirty="0"/>
              <a:t>(Get data </a:t>
            </a:r>
            <a:r>
              <a:rPr lang="en-US" sz="1600" dirty="0">
                <a:latin typeface="Arial Italic" charset="0"/>
                <a:sym typeface="Arial Italic" charset="0"/>
              </a:rPr>
              <a:t>about</a:t>
            </a:r>
            <a:r>
              <a:rPr lang="en-US" sz="1600" dirty="0"/>
              <a:t> networks into Cytoscape)‏</a:t>
            </a:r>
          </a:p>
          <a:p>
            <a:pPr marL="472327" indent="-374406" defTabSz="828013">
              <a:buSzPct val="99000"/>
              <a:buFont typeface="Wingdings" charset="2"/>
              <a:buAutoNum type="arabicPeriod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dirty="0">
                <a:solidFill>
                  <a:srgbClr val="FF0000"/>
                </a:solidFill>
              </a:rPr>
              <a:t>Analyze and Visualize Networks </a:t>
            </a:r>
          </a:p>
          <a:p>
            <a:pPr marL="472327" indent="-374406" defTabSz="828013">
              <a:buSzPct val="99000"/>
              <a:buFont typeface="Wingdings" charset="2"/>
              <a:buAutoNum type="arabicPeriod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dirty="0"/>
              <a:t>Prepare for Publication</a:t>
            </a:r>
          </a:p>
        </p:txBody>
      </p:sp>
      <p:pic>
        <p:nvPicPr>
          <p:cNvPr id="11162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920" y="5386165"/>
            <a:ext cx="8222400" cy="77192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humangenetics-amc.nl</a:t>
            </a:r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title"/>
          </p:nvPr>
        </p:nvSpPr>
        <p:spPr>
          <a:xfrm>
            <a:off x="2774881" y="31683"/>
            <a:ext cx="5047200" cy="645188"/>
          </a:xfrm>
          <a:ln/>
        </p:spPr>
        <p:txBody>
          <a:bodyPr rIns="0" anchor="ctr">
            <a:normAutofit fontScale="90000"/>
          </a:bodyPr>
          <a:lstStyle/>
          <a:p>
            <a:pPr defTabSz="828013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</a:tabLst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Visual Data Integration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63520" y="1493438"/>
            <a:ext cx="8880480" cy="4546557"/>
            <a:chOff x="121" y="875"/>
            <a:chExt cx="6167" cy="3157"/>
          </a:xfrm>
        </p:grpSpPr>
        <p:sp>
          <p:nvSpPr>
            <p:cNvPr id="112646" name="AutoShape 6"/>
            <p:cNvSpPr>
              <a:spLocks/>
            </p:cNvSpPr>
            <p:nvPr/>
          </p:nvSpPr>
          <p:spPr bwMode="auto">
            <a:xfrm>
              <a:off x="152" y="1152"/>
              <a:ext cx="1835" cy="864"/>
            </a:xfrm>
            <a:prstGeom prst="roundRect">
              <a:avLst>
                <a:gd name="adj" fmla="val 116"/>
              </a:avLst>
            </a:prstGeom>
            <a:solidFill>
              <a:srgbClr val="FF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647" name="AutoShape 7"/>
            <p:cNvSpPr>
              <a:spLocks/>
            </p:cNvSpPr>
            <p:nvPr/>
          </p:nvSpPr>
          <p:spPr bwMode="auto">
            <a:xfrm>
              <a:off x="121" y="2736"/>
              <a:ext cx="1872" cy="1296"/>
            </a:xfrm>
            <a:prstGeom prst="roundRect">
              <a:avLst>
                <a:gd name="adj" fmla="val 69"/>
              </a:avLst>
            </a:prstGeom>
            <a:solidFill>
              <a:srgbClr val="FF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648" name="Rectangle 8"/>
            <p:cNvSpPr>
              <a:spLocks/>
            </p:cNvSpPr>
            <p:nvPr/>
          </p:nvSpPr>
          <p:spPr bwMode="auto">
            <a:xfrm>
              <a:off x="204" y="875"/>
              <a:ext cx="1266" cy="18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39196" bIns="0">
              <a:prstTxWarp prst="textNoShape">
                <a:avLst/>
              </a:prstTxWarp>
              <a:spAutoFit/>
            </a:bodyPr>
            <a:lstStyle/>
            <a:p>
              <a:pPr marL="34561" defTabSz="828013">
                <a:lnSpc>
                  <a:spcPct val="94000"/>
                </a:lnSpc>
                <a:tabLst>
                  <a:tab pos="691210" algn="l"/>
                  <a:tab pos="1347860" algn="l"/>
                  <a:tab pos="2004510" algn="l"/>
                  <a:tab pos="2108191" algn="l"/>
                </a:tabLst>
              </a:pPr>
              <a:r>
                <a:rPr lang="en-US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1.   Network Data</a:t>
              </a:r>
            </a:p>
          </p:txBody>
        </p:sp>
        <p:sp>
          <p:nvSpPr>
            <p:cNvPr id="112649" name="Rectangle 9"/>
            <p:cNvSpPr>
              <a:spLocks/>
            </p:cNvSpPr>
            <p:nvPr/>
          </p:nvSpPr>
          <p:spPr bwMode="auto">
            <a:xfrm>
              <a:off x="204" y="2448"/>
              <a:ext cx="1266" cy="18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39196" bIns="0">
              <a:prstTxWarp prst="textNoShape">
                <a:avLst/>
              </a:prstTxWarp>
              <a:spAutoFit/>
            </a:bodyPr>
            <a:lstStyle/>
            <a:p>
              <a:pPr marL="34561" defTabSz="828013">
                <a:lnSpc>
                  <a:spcPct val="94000"/>
                </a:lnSpc>
                <a:tabLst>
                  <a:tab pos="691210" algn="l"/>
                  <a:tab pos="1347860" algn="l"/>
                  <a:tab pos="2004510" algn="l"/>
                  <a:tab pos="2108191" algn="l"/>
                </a:tabLst>
              </a:pPr>
              <a:r>
                <a:rPr lang="en-US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2.   Attribute Data</a:t>
              </a:r>
            </a:p>
          </p:txBody>
        </p:sp>
        <p:sp>
          <p:nvSpPr>
            <p:cNvPr id="112650" name="Rectangle 10"/>
            <p:cNvSpPr>
              <a:spLocks/>
            </p:cNvSpPr>
            <p:nvPr/>
          </p:nvSpPr>
          <p:spPr bwMode="auto">
            <a:xfrm>
              <a:off x="259" y="1251"/>
              <a:ext cx="1567" cy="5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39196" bIns="0">
              <a:prstTxWarp prst="textNoShape">
                <a:avLst/>
              </a:prstTxWarp>
              <a:spAutoFit/>
            </a:bodyPr>
            <a:lstStyle/>
            <a:p>
              <a:pPr marL="34561" defTabSz="828013">
                <a:lnSpc>
                  <a:spcPct val="84000"/>
                </a:lnSpc>
                <a:tabLst>
                  <a:tab pos="691210" algn="l"/>
                  <a:tab pos="1347860" algn="l"/>
                  <a:tab pos="2004510" algn="l"/>
                  <a:tab pos="2108191" algn="l"/>
                  <a:tab pos="691210" algn="l"/>
                  <a:tab pos="1347860" algn="l"/>
                  <a:tab pos="2004510" algn="l"/>
                  <a:tab pos="2108191" algn="l"/>
                  <a:tab pos="691210" algn="l"/>
                  <a:tab pos="1347860" algn="l"/>
                  <a:tab pos="2004510" algn="l"/>
                  <a:tab pos="2108191" algn="l"/>
                  <a:tab pos="691210" algn="l"/>
                  <a:tab pos="1347860" algn="l"/>
                  <a:tab pos="2004510" algn="l"/>
                  <a:tab pos="2108191" algn="l"/>
                </a:tabLst>
              </a:pPr>
              <a:r>
                <a:rPr lang="en-US" sz="1600" dirty="0">
                  <a:latin typeface="Courier New" charset="0"/>
                  <a:ea typeface="Courier New" charset="0"/>
                  <a:cs typeface="Courier New" charset="0"/>
                  <a:sym typeface="Courier New" charset="0"/>
                </a:rPr>
                <a:t>YDR382W pp YDL130W</a:t>
              </a:r>
            </a:p>
            <a:p>
              <a:pPr marL="34561" defTabSz="828013">
                <a:lnSpc>
                  <a:spcPct val="84000"/>
                </a:lnSpc>
                <a:tabLst>
                  <a:tab pos="691210" algn="l"/>
                  <a:tab pos="1347860" algn="l"/>
                  <a:tab pos="2004510" algn="l"/>
                  <a:tab pos="2108191" algn="l"/>
                  <a:tab pos="691210" algn="l"/>
                  <a:tab pos="1347860" algn="l"/>
                  <a:tab pos="2004510" algn="l"/>
                  <a:tab pos="2108191" algn="l"/>
                  <a:tab pos="691210" algn="l"/>
                  <a:tab pos="1347860" algn="l"/>
                  <a:tab pos="2004510" algn="l"/>
                  <a:tab pos="2108191" algn="l"/>
                  <a:tab pos="691210" algn="l"/>
                  <a:tab pos="1347860" algn="l"/>
                  <a:tab pos="2004510" algn="l"/>
                  <a:tab pos="2108191" algn="l"/>
                </a:tabLst>
              </a:pPr>
              <a:r>
                <a:rPr lang="en-US" sz="1600" dirty="0">
                  <a:latin typeface="Courier New" charset="0"/>
                  <a:ea typeface="Courier New" charset="0"/>
                  <a:cs typeface="Courier New" charset="0"/>
                  <a:sym typeface="Courier New" charset="0"/>
                </a:rPr>
                <a:t>YDR382W pp YFL039C</a:t>
              </a:r>
            </a:p>
            <a:p>
              <a:pPr marL="34561" defTabSz="828013">
                <a:lnSpc>
                  <a:spcPct val="84000"/>
                </a:lnSpc>
                <a:tabLst>
                  <a:tab pos="691210" algn="l"/>
                  <a:tab pos="1347860" algn="l"/>
                  <a:tab pos="2004510" algn="l"/>
                  <a:tab pos="2108191" algn="l"/>
                  <a:tab pos="691210" algn="l"/>
                  <a:tab pos="1347860" algn="l"/>
                  <a:tab pos="2004510" algn="l"/>
                  <a:tab pos="2108191" algn="l"/>
                  <a:tab pos="691210" algn="l"/>
                  <a:tab pos="1347860" algn="l"/>
                  <a:tab pos="2004510" algn="l"/>
                  <a:tab pos="2108191" algn="l"/>
                  <a:tab pos="691210" algn="l"/>
                  <a:tab pos="1347860" algn="l"/>
                  <a:tab pos="2004510" algn="l"/>
                  <a:tab pos="2108191" algn="l"/>
                </a:tabLst>
              </a:pPr>
              <a:r>
                <a:rPr lang="en-US" sz="1600" dirty="0">
                  <a:latin typeface="Courier New" charset="0"/>
                  <a:ea typeface="Courier New" charset="0"/>
                  <a:cs typeface="Courier New" charset="0"/>
                  <a:sym typeface="Courier New" charset="0"/>
                </a:rPr>
                <a:t>YFL039C pp YCL040W</a:t>
              </a:r>
            </a:p>
            <a:p>
              <a:pPr marL="34561" defTabSz="828013">
                <a:lnSpc>
                  <a:spcPct val="84000"/>
                </a:lnSpc>
                <a:tabLst>
                  <a:tab pos="691210" algn="l"/>
                  <a:tab pos="1347860" algn="l"/>
                  <a:tab pos="2004510" algn="l"/>
                  <a:tab pos="2108191" algn="l"/>
                  <a:tab pos="691210" algn="l"/>
                  <a:tab pos="1347860" algn="l"/>
                  <a:tab pos="2004510" algn="l"/>
                  <a:tab pos="2108191" algn="l"/>
                  <a:tab pos="691210" algn="l"/>
                  <a:tab pos="1347860" algn="l"/>
                  <a:tab pos="2004510" algn="l"/>
                  <a:tab pos="2108191" algn="l"/>
                  <a:tab pos="691210" algn="l"/>
                  <a:tab pos="1347860" algn="l"/>
                  <a:tab pos="2004510" algn="l"/>
                  <a:tab pos="2108191" algn="l"/>
                </a:tabLst>
              </a:pPr>
              <a:r>
                <a:rPr lang="en-US" sz="1600" dirty="0">
                  <a:latin typeface="Courier New" charset="0"/>
                  <a:ea typeface="Courier New" charset="0"/>
                  <a:cs typeface="Courier New" charset="0"/>
                  <a:sym typeface="Courier New" charset="0"/>
                </a:rPr>
                <a:t>YFL039C pp YHR179W</a:t>
              </a:r>
            </a:p>
          </p:txBody>
        </p:sp>
        <p:sp>
          <p:nvSpPr>
            <p:cNvPr id="112651" name="Rectangle 11"/>
            <p:cNvSpPr>
              <a:spLocks/>
            </p:cNvSpPr>
            <p:nvPr/>
          </p:nvSpPr>
          <p:spPr bwMode="auto">
            <a:xfrm>
              <a:off x="288" y="2880"/>
              <a:ext cx="1584" cy="8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39196" bIns="0">
              <a:prstTxWarp prst="textNoShape">
                <a:avLst/>
              </a:prstTxWarp>
            </a:bodyPr>
            <a:lstStyle/>
            <a:p>
              <a:pPr marL="34561" defTabSz="828013">
                <a:lnSpc>
                  <a:spcPct val="84000"/>
                </a:lnSpc>
                <a:tabLst>
                  <a:tab pos="691210" algn="l"/>
                  <a:tab pos="1347860" algn="l"/>
                  <a:tab pos="2004510" algn="l"/>
                  <a:tab pos="2108191" algn="l"/>
                  <a:tab pos="691210" algn="l"/>
                  <a:tab pos="1347860" algn="l"/>
                  <a:tab pos="2004510" algn="l"/>
                  <a:tab pos="2108191" algn="l"/>
                  <a:tab pos="691210" algn="l"/>
                  <a:tab pos="1347860" algn="l"/>
                  <a:tab pos="2004510" algn="l"/>
                  <a:tab pos="2108191" algn="l"/>
                  <a:tab pos="691210" algn="l"/>
                  <a:tab pos="1347860" algn="l"/>
                  <a:tab pos="2004510" algn="l"/>
                  <a:tab pos="2108191" algn="l"/>
                  <a:tab pos="691210" algn="l"/>
                  <a:tab pos="1347860" algn="l"/>
                  <a:tab pos="2004510" algn="l"/>
                  <a:tab pos="2108191" algn="l"/>
                  <a:tab pos="691210" algn="l"/>
                  <a:tab pos="1347860" algn="l"/>
                  <a:tab pos="2004510" algn="l"/>
                  <a:tab pos="2108191" algn="l"/>
                </a:tabLst>
              </a:pPr>
              <a:r>
                <a:rPr lang="en-US" sz="1600" dirty="0" err="1">
                  <a:latin typeface="Courier New" charset="0"/>
                  <a:ea typeface="Courier New" charset="0"/>
                  <a:cs typeface="Courier New" charset="0"/>
                  <a:sym typeface="Courier New" charset="0"/>
                </a:rPr>
                <a:t>ExpressionValue</a:t>
              </a:r>
              <a:endParaRPr lang="en-US" sz="1600" dirty="0">
                <a:latin typeface="Courier New" charset="0"/>
                <a:ea typeface="Courier New" charset="0"/>
                <a:cs typeface="Courier New" charset="0"/>
                <a:sym typeface="Courier New" charset="0"/>
              </a:endParaRPr>
            </a:p>
            <a:p>
              <a:pPr marL="34561" defTabSz="828013">
                <a:lnSpc>
                  <a:spcPct val="84000"/>
                </a:lnSpc>
                <a:tabLst>
                  <a:tab pos="691210" algn="l"/>
                  <a:tab pos="1347860" algn="l"/>
                  <a:tab pos="2004510" algn="l"/>
                  <a:tab pos="2108191" algn="l"/>
                  <a:tab pos="691210" algn="l"/>
                  <a:tab pos="1347860" algn="l"/>
                  <a:tab pos="2004510" algn="l"/>
                  <a:tab pos="2108191" algn="l"/>
                  <a:tab pos="691210" algn="l"/>
                  <a:tab pos="1347860" algn="l"/>
                  <a:tab pos="2004510" algn="l"/>
                  <a:tab pos="2108191" algn="l"/>
                  <a:tab pos="691210" algn="l"/>
                  <a:tab pos="1347860" algn="l"/>
                  <a:tab pos="2004510" algn="l"/>
                  <a:tab pos="2108191" algn="l"/>
                  <a:tab pos="691210" algn="l"/>
                  <a:tab pos="1347860" algn="l"/>
                  <a:tab pos="2004510" algn="l"/>
                  <a:tab pos="2108191" algn="l"/>
                  <a:tab pos="691210" algn="l"/>
                  <a:tab pos="1347860" algn="l"/>
                  <a:tab pos="2004510" algn="l"/>
                  <a:tab pos="2108191" algn="l"/>
                </a:tabLst>
              </a:pPr>
              <a:r>
                <a:rPr lang="en-US" sz="1600" dirty="0">
                  <a:latin typeface="Courier New" charset="0"/>
                  <a:ea typeface="Courier New" charset="0"/>
                  <a:cs typeface="Courier New" charset="0"/>
                  <a:sym typeface="Courier New" charset="0"/>
                </a:rPr>
                <a:t>YCL040W = 0.542</a:t>
              </a:r>
            </a:p>
            <a:p>
              <a:pPr marL="34561" defTabSz="828013">
                <a:lnSpc>
                  <a:spcPct val="84000"/>
                </a:lnSpc>
                <a:tabLst>
                  <a:tab pos="691210" algn="l"/>
                  <a:tab pos="1347860" algn="l"/>
                  <a:tab pos="2004510" algn="l"/>
                  <a:tab pos="2108191" algn="l"/>
                  <a:tab pos="691210" algn="l"/>
                  <a:tab pos="1347860" algn="l"/>
                  <a:tab pos="2004510" algn="l"/>
                  <a:tab pos="2108191" algn="l"/>
                  <a:tab pos="691210" algn="l"/>
                  <a:tab pos="1347860" algn="l"/>
                  <a:tab pos="2004510" algn="l"/>
                  <a:tab pos="2108191" algn="l"/>
                  <a:tab pos="691210" algn="l"/>
                  <a:tab pos="1347860" algn="l"/>
                  <a:tab pos="2004510" algn="l"/>
                  <a:tab pos="2108191" algn="l"/>
                  <a:tab pos="691210" algn="l"/>
                  <a:tab pos="1347860" algn="l"/>
                  <a:tab pos="2004510" algn="l"/>
                  <a:tab pos="2108191" algn="l"/>
                  <a:tab pos="691210" algn="l"/>
                  <a:tab pos="1347860" algn="l"/>
                  <a:tab pos="2004510" algn="l"/>
                  <a:tab pos="2108191" algn="l"/>
                </a:tabLst>
              </a:pPr>
              <a:r>
                <a:rPr lang="en-US" sz="1600" dirty="0">
                  <a:latin typeface="Courier New" charset="0"/>
                  <a:ea typeface="Courier New" charset="0"/>
                  <a:cs typeface="Courier New" charset="0"/>
                  <a:sym typeface="Courier New" charset="0"/>
                </a:rPr>
                <a:t>YDL130W = -0.123</a:t>
              </a:r>
            </a:p>
            <a:p>
              <a:pPr marL="34561" defTabSz="828013">
                <a:lnSpc>
                  <a:spcPct val="84000"/>
                </a:lnSpc>
                <a:tabLst>
                  <a:tab pos="691210" algn="l"/>
                  <a:tab pos="1347860" algn="l"/>
                  <a:tab pos="2004510" algn="l"/>
                  <a:tab pos="2108191" algn="l"/>
                  <a:tab pos="691210" algn="l"/>
                  <a:tab pos="1347860" algn="l"/>
                  <a:tab pos="2004510" algn="l"/>
                  <a:tab pos="2108191" algn="l"/>
                  <a:tab pos="691210" algn="l"/>
                  <a:tab pos="1347860" algn="l"/>
                  <a:tab pos="2004510" algn="l"/>
                  <a:tab pos="2108191" algn="l"/>
                  <a:tab pos="691210" algn="l"/>
                  <a:tab pos="1347860" algn="l"/>
                  <a:tab pos="2004510" algn="l"/>
                  <a:tab pos="2108191" algn="l"/>
                  <a:tab pos="691210" algn="l"/>
                  <a:tab pos="1347860" algn="l"/>
                  <a:tab pos="2004510" algn="l"/>
                  <a:tab pos="2108191" algn="l"/>
                  <a:tab pos="691210" algn="l"/>
                  <a:tab pos="1347860" algn="l"/>
                  <a:tab pos="2004510" algn="l"/>
                  <a:tab pos="2108191" algn="l"/>
                </a:tabLst>
              </a:pPr>
              <a:r>
                <a:rPr lang="en-US" sz="1600" dirty="0">
                  <a:latin typeface="Courier New" charset="0"/>
                  <a:ea typeface="Courier New" charset="0"/>
                  <a:cs typeface="Courier New" charset="0"/>
                  <a:sym typeface="Courier New" charset="0"/>
                </a:rPr>
                <a:t>YDR382W = -0.058</a:t>
              </a:r>
            </a:p>
            <a:p>
              <a:pPr marL="34561" defTabSz="828013">
                <a:lnSpc>
                  <a:spcPct val="84000"/>
                </a:lnSpc>
                <a:tabLst>
                  <a:tab pos="691210" algn="l"/>
                  <a:tab pos="1347860" algn="l"/>
                  <a:tab pos="2004510" algn="l"/>
                  <a:tab pos="2108191" algn="l"/>
                  <a:tab pos="691210" algn="l"/>
                  <a:tab pos="1347860" algn="l"/>
                  <a:tab pos="2004510" algn="l"/>
                  <a:tab pos="2108191" algn="l"/>
                  <a:tab pos="691210" algn="l"/>
                  <a:tab pos="1347860" algn="l"/>
                  <a:tab pos="2004510" algn="l"/>
                  <a:tab pos="2108191" algn="l"/>
                  <a:tab pos="691210" algn="l"/>
                  <a:tab pos="1347860" algn="l"/>
                  <a:tab pos="2004510" algn="l"/>
                  <a:tab pos="2108191" algn="l"/>
                  <a:tab pos="691210" algn="l"/>
                  <a:tab pos="1347860" algn="l"/>
                  <a:tab pos="2004510" algn="l"/>
                  <a:tab pos="2108191" algn="l"/>
                  <a:tab pos="691210" algn="l"/>
                  <a:tab pos="1347860" algn="l"/>
                  <a:tab pos="2004510" algn="l"/>
                  <a:tab pos="2108191" algn="l"/>
                </a:tabLst>
              </a:pPr>
              <a:r>
                <a:rPr lang="en-US" sz="1600" dirty="0">
                  <a:latin typeface="Courier New" charset="0"/>
                  <a:ea typeface="Courier New" charset="0"/>
                  <a:cs typeface="Courier New" charset="0"/>
                  <a:sym typeface="Courier New" charset="0"/>
                </a:rPr>
                <a:t>YFL039C = 0.192</a:t>
              </a:r>
            </a:p>
            <a:p>
              <a:pPr marL="34561" defTabSz="828013">
                <a:lnSpc>
                  <a:spcPct val="84000"/>
                </a:lnSpc>
                <a:tabLst>
                  <a:tab pos="691210" algn="l"/>
                  <a:tab pos="1347860" algn="l"/>
                  <a:tab pos="2004510" algn="l"/>
                  <a:tab pos="2108191" algn="l"/>
                  <a:tab pos="691210" algn="l"/>
                  <a:tab pos="1347860" algn="l"/>
                  <a:tab pos="2004510" algn="l"/>
                  <a:tab pos="2108191" algn="l"/>
                  <a:tab pos="691210" algn="l"/>
                  <a:tab pos="1347860" algn="l"/>
                  <a:tab pos="2004510" algn="l"/>
                  <a:tab pos="2108191" algn="l"/>
                  <a:tab pos="691210" algn="l"/>
                  <a:tab pos="1347860" algn="l"/>
                  <a:tab pos="2004510" algn="l"/>
                  <a:tab pos="2108191" algn="l"/>
                  <a:tab pos="691210" algn="l"/>
                  <a:tab pos="1347860" algn="l"/>
                  <a:tab pos="2004510" algn="l"/>
                  <a:tab pos="2108191" algn="l"/>
                  <a:tab pos="691210" algn="l"/>
                  <a:tab pos="1347860" algn="l"/>
                  <a:tab pos="2004510" algn="l"/>
                  <a:tab pos="2108191" algn="l"/>
                </a:tabLst>
              </a:pPr>
              <a:r>
                <a:rPr lang="en-US" sz="1600" dirty="0">
                  <a:latin typeface="Courier New" charset="0"/>
                  <a:ea typeface="Courier New" charset="0"/>
                  <a:cs typeface="Courier New" charset="0"/>
                  <a:sym typeface="Courier New" charset="0"/>
                </a:rPr>
                <a:t>YHR179W = 0.078</a:t>
              </a:r>
            </a:p>
          </p:txBody>
        </p:sp>
        <p:sp>
          <p:nvSpPr>
            <p:cNvPr id="112652" name="Rectangle 12"/>
            <p:cNvSpPr>
              <a:spLocks/>
            </p:cNvSpPr>
            <p:nvPr/>
          </p:nvSpPr>
          <p:spPr bwMode="auto">
            <a:xfrm>
              <a:off x="2512" y="1426"/>
              <a:ext cx="1088" cy="2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39196" bIns="0">
              <a:prstTxWarp prst="textNoShape">
                <a:avLst/>
              </a:prstTxWarp>
            </a:bodyPr>
            <a:lstStyle/>
            <a:p>
              <a:pPr marL="34561" defTabSz="828013">
                <a:lnSpc>
                  <a:spcPct val="94000"/>
                </a:lnSpc>
                <a:tabLst>
                  <a:tab pos="691210" algn="l"/>
                  <a:tab pos="1347860" algn="l"/>
                  <a:tab pos="1693465" algn="l"/>
                </a:tabLst>
              </a:pPr>
              <a:r>
                <a:rPr lang="en-US" dirty="0" err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VizMapper</a:t>
              </a:r>
              <a:endPara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endParaRPr>
            </a:p>
          </p:txBody>
        </p:sp>
        <p:pic>
          <p:nvPicPr>
            <p:cNvPr id="112653" name="Picture 13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32" y="1289"/>
              <a:ext cx="2256" cy="24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12654" name="AutoShape 14"/>
            <p:cNvSpPr>
              <a:spLocks/>
            </p:cNvSpPr>
            <p:nvPr/>
          </p:nvSpPr>
          <p:spPr bwMode="auto">
            <a:xfrm>
              <a:off x="2039" y="2668"/>
              <a:ext cx="432" cy="144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99C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655" name="AutoShape 15"/>
            <p:cNvSpPr>
              <a:spLocks/>
            </p:cNvSpPr>
            <p:nvPr/>
          </p:nvSpPr>
          <p:spPr bwMode="auto">
            <a:xfrm>
              <a:off x="2516" y="1691"/>
              <a:ext cx="1008" cy="1584"/>
            </a:xfrm>
            <a:prstGeom prst="roundRect">
              <a:avLst>
                <a:gd name="adj" fmla="val 97"/>
              </a:avLst>
            </a:prstGeom>
            <a:solidFill>
              <a:srgbClr val="FF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12656" name="Picture 16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741" y="1789"/>
              <a:ext cx="640" cy="1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12657" name="AutoShape 17"/>
            <p:cNvSpPr>
              <a:spLocks/>
            </p:cNvSpPr>
            <p:nvPr/>
          </p:nvSpPr>
          <p:spPr bwMode="auto">
            <a:xfrm>
              <a:off x="2016" y="1971"/>
              <a:ext cx="432" cy="144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99C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658" name="AutoShape 18"/>
            <p:cNvSpPr>
              <a:spLocks/>
            </p:cNvSpPr>
            <p:nvPr/>
          </p:nvSpPr>
          <p:spPr bwMode="auto">
            <a:xfrm>
              <a:off x="3600" y="2304"/>
              <a:ext cx="432" cy="144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99C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12661" name="Picture 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67520" y="6271859"/>
            <a:ext cx="5944320" cy="4752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humangenetics-amc.nl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title"/>
          </p:nvPr>
        </p:nvSpPr>
        <p:spPr>
          <a:xfrm>
            <a:off x="2774881" y="31683"/>
            <a:ext cx="5047200" cy="645188"/>
          </a:xfrm>
          <a:ln/>
        </p:spPr>
        <p:txBody>
          <a:bodyPr rIns="0" anchor="ctr">
            <a:normAutofit fontScale="90000"/>
          </a:bodyPr>
          <a:lstStyle/>
          <a:p>
            <a:pPr defTabSz="828013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</a:tabLst>
            </a:pP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VizMapper</a:t>
            </a:r>
            <a:endParaRPr lang="en-US" dirty="0"/>
          </a:p>
        </p:txBody>
      </p:sp>
      <p:sp>
        <p:nvSpPr>
          <p:cNvPr id="113672" name="Rectangle 8"/>
          <p:cNvSpPr>
            <a:spLocks/>
          </p:cNvSpPr>
          <p:nvPr/>
        </p:nvSpPr>
        <p:spPr bwMode="auto">
          <a:xfrm>
            <a:off x="6454080" y="3717031"/>
            <a:ext cx="2685600" cy="7143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5555" bIns="0">
            <a:prstTxWarp prst="textNoShape">
              <a:avLst/>
            </a:prstTxWarp>
          </a:bodyPr>
          <a:lstStyle/>
          <a:p>
            <a:pPr marL="34561" defTabSz="828013">
              <a:lnSpc>
                <a:spcPct val="94000"/>
              </a:lnSpc>
              <a:tabLst>
                <a:tab pos="691210" algn="l"/>
                <a:tab pos="1347860" algn="l"/>
                <a:tab pos="2004510" algn="l"/>
                <a:tab pos="2108191" algn="l"/>
              </a:tabLst>
            </a:pPr>
            <a:r>
              <a:rPr lang="en-US" sz="2200" dirty="0">
                <a:latin typeface="Arial" charset="0"/>
                <a:ea typeface="Arial" charset="0"/>
                <a:cs typeface="Arial" charset="0"/>
                <a:sym typeface="Arial" charset="0"/>
              </a:rPr>
              <a:t>List of Data Attributes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493921" y="1355183"/>
            <a:ext cx="8393760" cy="4912355"/>
            <a:chOff x="362" y="1121"/>
            <a:chExt cx="5829" cy="3411"/>
          </a:xfrm>
        </p:grpSpPr>
        <p:pic>
          <p:nvPicPr>
            <p:cNvPr id="113669" name="Picture 5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46" y="1121"/>
              <a:ext cx="1659" cy="34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13670" name="Rectangle 6"/>
            <p:cNvSpPr>
              <a:spLocks/>
            </p:cNvSpPr>
            <p:nvPr/>
          </p:nvSpPr>
          <p:spPr bwMode="auto">
            <a:xfrm>
              <a:off x="4608" y="1728"/>
              <a:ext cx="1440" cy="4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39196" bIns="0">
              <a:prstTxWarp prst="textNoShape">
                <a:avLst/>
              </a:prstTxWarp>
            </a:bodyPr>
            <a:lstStyle/>
            <a:p>
              <a:pPr marL="34561" defTabSz="828013">
                <a:lnSpc>
                  <a:spcPct val="94000"/>
                </a:lnSpc>
                <a:tabLst>
                  <a:tab pos="691210" algn="l"/>
                  <a:tab pos="1347860" algn="l"/>
                  <a:tab pos="2004510" algn="l"/>
                  <a:tab pos="2108191" algn="l"/>
                </a:tabLst>
              </a:pPr>
              <a:r>
                <a:rPr lang="en-US" sz="2200" dirty="0">
                  <a:latin typeface="Arial" charset="0"/>
                  <a:ea typeface="Arial" charset="0"/>
                  <a:cs typeface="Arial" charset="0"/>
                  <a:sym typeface="Arial" charset="0"/>
                </a:rPr>
                <a:t>Default Visual Style Editor</a:t>
              </a:r>
            </a:p>
          </p:txBody>
        </p:sp>
        <p:sp>
          <p:nvSpPr>
            <p:cNvPr id="113671" name="Rectangle 7"/>
            <p:cNvSpPr>
              <a:spLocks/>
            </p:cNvSpPr>
            <p:nvPr/>
          </p:nvSpPr>
          <p:spPr bwMode="auto">
            <a:xfrm>
              <a:off x="362" y="2601"/>
              <a:ext cx="1320" cy="49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39196" bIns="0">
              <a:prstTxWarp prst="textNoShape">
                <a:avLst/>
              </a:prstTxWarp>
            </a:bodyPr>
            <a:lstStyle/>
            <a:p>
              <a:pPr marL="34561" defTabSz="828013">
                <a:lnSpc>
                  <a:spcPct val="94000"/>
                </a:lnSpc>
                <a:tabLst>
                  <a:tab pos="691210" algn="l"/>
                  <a:tab pos="1347860" algn="l"/>
                  <a:tab pos="1693465" algn="l"/>
                </a:tabLst>
              </a:pPr>
              <a:r>
                <a:rPr lang="en-US" sz="2200" dirty="0">
                  <a:latin typeface="Arial" charset="0"/>
                  <a:ea typeface="Arial" charset="0"/>
                  <a:cs typeface="Arial" charset="0"/>
                  <a:sym typeface="Arial" charset="0"/>
                </a:rPr>
                <a:t>List of Visual Attributes</a:t>
              </a:r>
            </a:p>
          </p:txBody>
        </p:sp>
        <p:sp>
          <p:nvSpPr>
            <p:cNvPr id="113673" name="Rectangle 9"/>
            <p:cNvSpPr>
              <a:spLocks/>
            </p:cNvSpPr>
            <p:nvPr/>
          </p:nvSpPr>
          <p:spPr bwMode="auto">
            <a:xfrm>
              <a:off x="4487" y="3629"/>
              <a:ext cx="1704" cy="2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39196" bIns="0">
              <a:prstTxWarp prst="textNoShape">
                <a:avLst/>
              </a:prstTxWarp>
            </a:bodyPr>
            <a:lstStyle/>
            <a:p>
              <a:pPr marL="34561" defTabSz="828013">
                <a:lnSpc>
                  <a:spcPct val="94000"/>
                </a:lnSpc>
                <a:tabLst>
                  <a:tab pos="691210" algn="l"/>
                  <a:tab pos="1347860" algn="l"/>
                  <a:tab pos="2004510" algn="l"/>
                  <a:tab pos="2108191" algn="l"/>
                </a:tabLst>
              </a:pPr>
              <a:r>
                <a:rPr lang="en-US" sz="2200" dirty="0">
                  <a:latin typeface="Arial" charset="0"/>
                  <a:ea typeface="Arial" charset="0"/>
                  <a:cs typeface="Arial" charset="0"/>
                  <a:sym typeface="Arial" charset="0"/>
                </a:rPr>
                <a:t>Mapping definition</a:t>
              </a:r>
            </a:p>
          </p:txBody>
        </p:sp>
        <p:sp>
          <p:nvSpPr>
            <p:cNvPr id="113674" name="Rectangle 10"/>
            <p:cNvSpPr>
              <a:spLocks/>
            </p:cNvSpPr>
            <p:nvPr/>
          </p:nvSpPr>
          <p:spPr bwMode="auto">
            <a:xfrm>
              <a:off x="389" y="1229"/>
              <a:ext cx="1304" cy="4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39196" bIns="0">
              <a:prstTxWarp prst="textNoShape">
                <a:avLst/>
              </a:prstTxWarp>
            </a:bodyPr>
            <a:lstStyle/>
            <a:p>
              <a:pPr marL="34561" defTabSz="828013">
                <a:lnSpc>
                  <a:spcPct val="94000"/>
                </a:lnSpc>
                <a:tabLst>
                  <a:tab pos="691210" algn="l"/>
                  <a:tab pos="1347860" algn="l"/>
                  <a:tab pos="1693465" algn="l"/>
                </a:tabLst>
              </a:pPr>
              <a:r>
                <a:rPr lang="en-US" sz="2200" dirty="0">
                  <a:latin typeface="Arial" charset="0"/>
                  <a:ea typeface="Arial" charset="0"/>
                  <a:cs typeface="Arial" charset="0"/>
                  <a:sym typeface="Arial" charset="0"/>
                </a:rPr>
                <a:t>List of Visual Styles</a:t>
              </a:r>
            </a:p>
          </p:txBody>
        </p:sp>
        <p:sp>
          <p:nvSpPr>
            <p:cNvPr id="113675" name="Line 11"/>
            <p:cNvSpPr>
              <a:spLocks noChangeShapeType="1"/>
            </p:cNvSpPr>
            <p:nvPr/>
          </p:nvSpPr>
          <p:spPr bwMode="auto">
            <a:xfrm>
              <a:off x="1584" y="2880"/>
              <a:ext cx="864" cy="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676" name="Line 12"/>
            <p:cNvSpPr>
              <a:spLocks noChangeShapeType="1"/>
            </p:cNvSpPr>
            <p:nvPr/>
          </p:nvSpPr>
          <p:spPr bwMode="auto">
            <a:xfrm>
              <a:off x="1584" y="1440"/>
              <a:ext cx="864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677" name="Line 13"/>
            <p:cNvSpPr>
              <a:spLocks noChangeShapeType="1"/>
            </p:cNvSpPr>
            <p:nvPr/>
          </p:nvSpPr>
          <p:spPr bwMode="auto">
            <a:xfrm flipH="1">
              <a:off x="3743" y="1872"/>
              <a:ext cx="866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678" name="Line 14"/>
            <p:cNvSpPr>
              <a:spLocks noChangeShapeType="1"/>
            </p:cNvSpPr>
            <p:nvPr/>
          </p:nvSpPr>
          <p:spPr bwMode="auto">
            <a:xfrm flipH="1">
              <a:off x="3599" y="2804"/>
              <a:ext cx="866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679" name="Line 15"/>
            <p:cNvSpPr>
              <a:spLocks noChangeShapeType="1"/>
            </p:cNvSpPr>
            <p:nvPr/>
          </p:nvSpPr>
          <p:spPr bwMode="auto">
            <a:xfrm rot="10800000">
              <a:off x="3599" y="3455"/>
              <a:ext cx="866" cy="2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13684" name="Picture 2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67520" y="6271859"/>
            <a:ext cx="5944320" cy="4752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humangenetics-amc.nl</a:t>
            </a:r>
          </a:p>
        </p:txBody>
      </p:sp>
      <p:sp>
        <p:nvSpPr>
          <p:cNvPr id="114692" name="Rectangle 4"/>
          <p:cNvSpPr>
            <a:spLocks noGrp="1" noChangeArrowheads="1"/>
          </p:cNvSpPr>
          <p:nvPr>
            <p:ph type="title"/>
          </p:nvPr>
        </p:nvSpPr>
        <p:spPr>
          <a:xfrm>
            <a:off x="2567520" y="156977"/>
            <a:ext cx="5391360" cy="368679"/>
          </a:xfrm>
          <a:ln/>
        </p:spPr>
        <p:txBody>
          <a:bodyPr rIns="0" anchor="ctr">
            <a:normAutofit fontScale="90000"/>
          </a:bodyPr>
          <a:lstStyle/>
          <a:p>
            <a:r>
              <a:rPr lang="en-US"/>
              <a:t>Types of mappings</a:t>
            </a:r>
          </a:p>
        </p:txBody>
      </p:sp>
      <p:sp>
        <p:nvSpPr>
          <p:cNvPr id="11469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44279" y="1237534"/>
            <a:ext cx="5031262" cy="4525963"/>
          </a:xfrm>
          <a:ln/>
        </p:spPr>
        <p:txBody>
          <a:bodyPr rIns="0">
            <a:noAutofit/>
          </a:bodyPr>
          <a:lstStyle/>
          <a:p>
            <a:pPr>
              <a:buFontTx/>
              <a:buNone/>
            </a:pPr>
            <a:endParaRPr lang="en-US" sz="1800" dirty="0"/>
          </a:p>
          <a:p>
            <a:pPr lvl="1">
              <a:buFont typeface="Wingdings" charset="2"/>
              <a:buChar char="Ø"/>
            </a:pPr>
            <a:r>
              <a:rPr lang="en-US" sz="1800" dirty="0"/>
              <a:t>Continuous Data mapped to Continuous Visual Attributes (e.g. gene expression levels mapped to node </a:t>
            </a:r>
            <a:r>
              <a:rPr lang="en-US" sz="1800" dirty="0">
                <a:latin typeface="Arial Italic" charset="0"/>
                <a:sym typeface="Arial Italic" charset="0"/>
              </a:rPr>
              <a:t>color</a:t>
            </a:r>
            <a:r>
              <a:rPr lang="en-US" sz="1800" dirty="0"/>
              <a:t>)</a:t>
            </a:r>
          </a:p>
          <a:p>
            <a:pPr lvl="1">
              <a:buFont typeface="Wingdings" charset="2"/>
              <a:buChar char="Ø"/>
            </a:pPr>
            <a:r>
              <a:rPr lang="en-US" sz="1800" dirty="0"/>
              <a:t>Continuous Data mapped to Discrete Visual Attributes    (e.g. </a:t>
            </a:r>
            <a:r>
              <a:rPr lang="en-US" sz="1800" dirty="0" err="1"/>
              <a:t>p</a:t>
            </a:r>
            <a:r>
              <a:rPr lang="en-US" sz="1800" dirty="0"/>
              <a:t>-value categories mapped to node </a:t>
            </a:r>
            <a:r>
              <a:rPr lang="en-US" sz="1800" dirty="0">
                <a:latin typeface="Arial Italic" charset="0"/>
                <a:sym typeface="Arial Italic" charset="0"/>
              </a:rPr>
              <a:t>shape</a:t>
            </a:r>
            <a:r>
              <a:rPr lang="en-US" sz="1800" dirty="0"/>
              <a:t>)</a:t>
            </a:r>
          </a:p>
          <a:p>
            <a:pPr lvl="1">
              <a:buFont typeface="Wingdings" charset="2"/>
              <a:buChar char="Ø"/>
            </a:pPr>
            <a:r>
              <a:rPr lang="en-US" sz="1800" dirty="0"/>
              <a:t>Discrete (categorical) Data to Discrete Visual Attributes  (e.g. GO annotation mapped to node shape)</a:t>
            </a:r>
          </a:p>
          <a:p>
            <a:pPr lvl="1">
              <a:buFont typeface="Wingdings" charset="2"/>
              <a:buChar char="Ø"/>
            </a:pPr>
            <a:r>
              <a:rPr lang="en-US" sz="1800" dirty="0"/>
              <a:t>Discrete Data mapped to Continuous Visual Attributes   (e.g. multiple GO terms mapped to pie coloring)</a:t>
            </a:r>
          </a:p>
          <a:p>
            <a:pPr lvl="1">
              <a:buFont typeface="Wingdings" charset="2"/>
              <a:buNone/>
            </a:pPr>
            <a:endParaRPr lang="en-US" sz="1800" dirty="0"/>
          </a:p>
        </p:txBody>
      </p:sp>
      <p:pic>
        <p:nvPicPr>
          <p:cNvPr id="11469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67520" y="6271859"/>
            <a:ext cx="5944320" cy="4752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humangenetics-amc.nl</a:t>
            </a:r>
          </a:p>
        </p:txBody>
      </p:sp>
      <p:sp>
        <p:nvSpPr>
          <p:cNvPr id="19763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440" y="2129984"/>
            <a:ext cx="7773120" cy="368679"/>
          </a:xfrm>
        </p:spPr>
        <p:txBody>
          <a:bodyPr>
            <a:normAutofit fontScale="90000"/>
          </a:bodyPr>
          <a:lstStyle/>
          <a:p>
            <a:r>
              <a:rPr lang="en-US"/>
              <a:t>Demo Applying Vizmapping</a:t>
            </a:r>
            <a:endParaRPr lang="nl-NL"/>
          </a:p>
        </p:txBody>
      </p:sp>
      <p:sp>
        <p:nvSpPr>
          <p:cNvPr id="197637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9763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67520" y="6271859"/>
            <a:ext cx="5944320" cy="4752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 charset="0"/>
                <a:ea typeface="ＭＳ Ｐゴシック" charset="-128"/>
              </a:rPr>
              <a:t>VistaClara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7772400" cy="4572000"/>
          </a:xfrm>
        </p:spPr>
        <p:txBody>
          <a:bodyPr/>
          <a:lstStyle/>
          <a:p>
            <a:r>
              <a:rPr lang="en-US" smtClean="0">
                <a:latin typeface="Calibri" charset="0"/>
                <a:ea typeface="ＭＳ Ｐゴシック" charset="-128"/>
              </a:rPr>
              <a:t>Visualization for gene expression data</a:t>
            </a:r>
          </a:p>
          <a:p>
            <a:r>
              <a:rPr lang="en-US" smtClean="0">
                <a:latin typeface="Calibri" charset="0"/>
                <a:ea typeface="ＭＳ Ｐゴシック" charset="-128"/>
              </a:rPr>
              <a:t>Heat maps, sorting, animation</a:t>
            </a:r>
          </a:p>
        </p:txBody>
      </p:sp>
      <p:pic>
        <p:nvPicPr>
          <p:cNvPr id="5837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667000"/>
            <a:ext cx="48545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4" descr="Picture 1.png"/>
          <p:cNvPicPr>
            <a:picLocks noChangeAspect="1"/>
          </p:cNvPicPr>
          <p:nvPr/>
        </p:nvPicPr>
        <p:blipFill>
          <a:blip r:embed="rId3"/>
          <a:srcRect t="1314"/>
          <a:stretch>
            <a:fillRect/>
          </a:stretch>
        </p:blipFill>
        <p:spPr bwMode="auto">
          <a:xfrm>
            <a:off x="5486400" y="2133600"/>
            <a:ext cx="7747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5" descr="Picture 2.png"/>
          <p:cNvPicPr>
            <a:picLocks noChangeAspect="1"/>
          </p:cNvPicPr>
          <p:nvPr/>
        </p:nvPicPr>
        <p:blipFill>
          <a:blip r:embed="rId4"/>
          <a:srcRect b="8588"/>
          <a:stretch>
            <a:fillRect/>
          </a:stretch>
        </p:blipFill>
        <p:spPr bwMode="auto">
          <a:xfrm>
            <a:off x="6400800" y="2133600"/>
            <a:ext cx="812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5" name="Picture 6" descr="Picture 3.png"/>
          <p:cNvPicPr>
            <a:picLocks noChangeAspect="1"/>
          </p:cNvPicPr>
          <p:nvPr/>
        </p:nvPicPr>
        <p:blipFill>
          <a:blip r:embed="rId5"/>
          <a:srcRect b="7909"/>
          <a:stretch>
            <a:fillRect/>
          </a:stretch>
        </p:blipFill>
        <p:spPr bwMode="auto">
          <a:xfrm>
            <a:off x="7391400" y="2133600"/>
            <a:ext cx="838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Picture 7" descr="Picture 4.png"/>
          <p:cNvPicPr>
            <a:picLocks noChangeAspect="1"/>
          </p:cNvPicPr>
          <p:nvPr/>
        </p:nvPicPr>
        <p:blipFill>
          <a:blip r:embed="rId6"/>
          <a:srcRect b="7463"/>
          <a:stretch>
            <a:fillRect/>
          </a:stretch>
        </p:blipFill>
        <p:spPr bwMode="auto">
          <a:xfrm>
            <a:off x="8440738" y="2133600"/>
            <a:ext cx="703262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humangenetics-amc.nl</a:t>
            </a:r>
          </a:p>
        </p:txBody>
      </p:sp>
      <p:sp>
        <p:nvSpPr>
          <p:cNvPr id="19968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440" y="2129984"/>
            <a:ext cx="7773120" cy="368679"/>
          </a:xfrm>
        </p:spPr>
        <p:txBody>
          <a:bodyPr>
            <a:normAutofit fontScale="90000"/>
          </a:bodyPr>
          <a:lstStyle/>
          <a:p>
            <a:r>
              <a:rPr lang="en-US" dirty="0"/>
              <a:t>Demo network filtering and layout</a:t>
            </a:r>
            <a:endParaRPr lang="nl-NL" dirty="0"/>
          </a:p>
        </p:txBody>
      </p:sp>
      <p:sp>
        <p:nvSpPr>
          <p:cNvPr id="19968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9968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67520" y="6271859"/>
            <a:ext cx="5944320" cy="4752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humangenetics-amc.nl</a:t>
            </a:r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title"/>
          </p:nvPr>
        </p:nvSpPr>
        <p:spPr>
          <a:xfrm>
            <a:off x="2774881" y="31683"/>
            <a:ext cx="5047200" cy="645188"/>
          </a:xfrm>
          <a:ln/>
        </p:spPr>
        <p:txBody>
          <a:bodyPr rIns="0" anchor="ctr">
            <a:normAutofit fontScale="90000"/>
          </a:bodyPr>
          <a:lstStyle/>
          <a:p>
            <a:pPr defTabSz="828013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</a:tabLst>
            </a:pP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Linkout</a:t>
            </a:r>
            <a:endParaRPr lang="en-US" dirty="0"/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166720" y="1147801"/>
            <a:ext cx="3309120" cy="5017487"/>
          </a:xfrm>
          <a:ln/>
        </p:spPr>
        <p:txBody>
          <a:bodyPr rIns="0">
            <a:normAutofit fontScale="92500"/>
          </a:bodyPr>
          <a:lstStyle/>
          <a:p>
            <a:pPr marL="391686" indent="-293764" defTabSz="828013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317809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317809" algn="l"/>
              </a:tabLst>
            </a:pPr>
            <a:r>
              <a:rPr lang="en-US" dirty="0"/>
              <a:t>Nodes and Edges act as hyperlinks to external databases.</a:t>
            </a:r>
          </a:p>
          <a:p>
            <a:pPr marL="391686" indent="-293764" defTabSz="828013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317809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317809" algn="l"/>
              </a:tabLst>
            </a:pPr>
            <a:r>
              <a:rPr lang="en-US" dirty="0"/>
              <a:t>User-configurable URLs</a:t>
            </a:r>
          </a:p>
          <a:p>
            <a:pPr marL="391686" indent="-293764" defTabSz="828013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317809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317809" algn="l"/>
              </a:tabLst>
            </a:pPr>
            <a:r>
              <a:rPr lang="en-US" dirty="0"/>
              <a:t>Collection of the biological results for the publication</a:t>
            </a:r>
          </a:p>
        </p:txBody>
      </p:sp>
      <p:pic>
        <p:nvPicPr>
          <p:cNvPr id="124934" name="Picture 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281" y="1434391"/>
            <a:ext cx="4583520" cy="45047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493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67520" y="6271859"/>
            <a:ext cx="5944320" cy="4752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humangenetics-amc.nl</a:t>
            </a:r>
          </a:p>
        </p:txBody>
      </p:sp>
      <p:sp>
        <p:nvSpPr>
          <p:cNvPr id="125956" name="Rectangle 4"/>
          <p:cNvSpPr>
            <a:spLocks noGrp="1" noChangeArrowheads="1"/>
          </p:cNvSpPr>
          <p:nvPr>
            <p:ph type="title"/>
          </p:nvPr>
        </p:nvSpPr>
        <p:spPr>
          <a:xfrm>
            <a:off x="2567521" y="158416"/>
            <a:ext cx="5392800" cy="368679"/>
          </a:xfrm>
          <a:ln/>
        </p:spPr>
        <p:txBody>
          <a:bodyPr rIns="0" anchor="ctr">
            <a:normAutofit fontScale="90000"/>
          </a:bodyPr>
          <a:lstStyle/>
          <a:p>
            <a:pPr defTabSz="828013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</a:tabLst>
            </a:pPr>
            <a:r>
              <a:rPr lang="en-US" dirty="0"/>
              <a:t>Cytoscape Workflow</a:t>
            </a:r>
          </a:p>
        </p:txBody>
      </p:sp>
      <p:sp>
        <p:nvSpPr>
          <p:cNvPr id="12595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921" y="1244291"/>
            <a:ext cx="8229600" cy="5173023"/>
          </a:xfrm>
          <a:ln/>
        </p:spPr>
        <p:txBody>
          <a:bodyPr rIns="0"/>
          <a:lstStyle/>
          <a:p>
            <a:pPr marL="472327" indent="-374406" defTabSz="828013">
              <a:buSzPct val="99000"/>
              <a:buFont typeface="Wingdings" charset="2"/>
              <a:buAutoNum type="arabicPeriod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dirty="0"/>
              <a:t>Load Networks  </a:t>
            </a:r>
            <a:r>
              <a:rPr lang="en-US" sz="1600" dirty="0"/>
              <a:t>(Get network data into Cytoscape)‏</a:t>
            </a:r>
          </a:p>
          <a:p>
            <a:pPr marL="472327" indent="-374406" defTabSz="828013">
              <a:buSzPct val="99000"/>
              <a:buFont typeface="Wingdings" charset="2"/>
              <a:buAutoNum type="arabicPeriod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dirty="0"/>
              <a:t>Load Attributes  </a:t>
            </a:r>
            <a:r>
              <a:rPr lang="en-US" sz="1600" dirty="0"/>
              <a:t>(Get data </a:t>
            </a:r>
            <a:r>
              <a:rPr lang="en-US" sz="1600" dirty="0">
                <a:latin typeface="Arial Italic" charset="0"/>
                <a:sym typeface="Arial Italic" charset="0"/>
              </a:rPr>
              <a:t>about</a:t>
            </a:r>
            <a:r>
              <a:rPr lang="en-US" sz="1600" dirty="0"/>
              <a:t> networks into Cytoscape)‏</a:t>
            </a:r>
          </a:p>
          <a:p>
            <a:pPr marL="472327" indent="-374406" defTabSz="828013">
              <a:buSzPct val="99000"/>
              <a:buFont typeface="Wingdings" charset="2"/>
              <a:buAutoNum type="arabicPeriod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dirty="0"/>
              <a:t>Analyze and Visualize Networks </a:t>
            </a:r>
          </a:p>
          <a:p>
            <a:pPr marL="472327" indent="-374406" defTabSz="828013">
              <a:buSzPct val="99000"/>
              <a:buFont typeface="Wingdings" charset="2"/>
              <a:buAutoNum type="arabicPeriod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dirty="0">
                <a:solidFill>
                  <a:srgbClr val="FF0000"/>
                </a:solidFill>
              </a:rPr>
              <a:t>Prepare for Publication</a:t>
            </a:r>
          </a:p>
        </p:txBody>
      </p:sp>
      <p:pic>
        <p:nvPicPr>
          <p:cNvPr id="12595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920" y="5386165"/>
            <a:ext cx="8222400" cy="77192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-128"/>
              </a:rPr>
              <a:t>Introduction to Gene Lists and Networks</a:t>
            </a:r>
          </a:p>
        </p:txBody>
      </p:sp>
      <p:sp>
        <p:nvSpPr>
          <p:cNvPr id="10243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z="2400" dirty="0" smtClean="0">
                <a:latin typeface="Calibri" charset="0"/>
                <a:ea typeface="ＭＳ Ｐゴシック" charset="-128"/>
              </a:rPr>
              <a:t>Gary Bader</a:t>
            </a:r>
            <a:endParaRPr lang="en-US" sz="2400" dirty="0">
              <a:latin typeface="Calibri" charset="0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humangenetics-amc.nl</a:t>
            </a:r>
          </a:p>
        </p:txBody>
      </p:sp>
      <p:pic>
        <p:nvPicPr>
          <p:cNvPr id="129035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8880" y="3054060"/>
            <a:ext cx="3525120" cy="311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9028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0" anchor="ctr">
            <a:normAutofit/>
          </a:bodyPr>
          <a:lstStyle/>
          <a:p>
            <a:pPr defTabSz="828013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</a:tabLst>
            </a:pPr>
            <a:r>
              <a:rPr lang="en-US" dirty="0" smtClean="0"/>
              <a:t>Publication </a:t>
            </a:r>
            <a:r>
              <a:rPr lang="en-US" dirty="0"/>
              <a:t>quality figures</a:t>
            </a:r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286560" y="1241514"/>
            <a:ext cx="2695680" cy="2765090"/>
          </a:xfrm>
          <a:ln/>
        </p:spPr>
        <p:txBody>
          <a:bodyPr rIns="0"/>
          <a:lstStyle/>
          <a:p>
            <a:pPr marL="391686" indent="-293764" defTabSz="828013">
              <a:lnSpc>
                <a:spcPct val="9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317809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317809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317809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317809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317809" algn="l"/>
              </a:tabLst>
            </a:pPr>
            <a:r>
              <a:rPr lang="en-US" sz="1800" dirty="0"/>
              <a:t>Publication Quality Graphics in several formats</a:t>
            </a:r>
          </a:p>
          <a:p>
            <a:pPr marL="781932" lvl="1" indent="-259204" defTabSz="828013">
              <a:lnSpc>
                <a:spcPct val="90000"/>
              </a:lnSpc>
              <a:spcBef>
                <a:spcPts val="1270"/>
              </a:spcBef>
              <a:buFont typeface="Wingdings" charset="2"/>
              <a:buChar char="Ø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317809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317809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317809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317809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317809" algn="l"/>
              </a:tabLst>
            </a:pPr>
            <a:r>
              <a:rPr lang="fi-FI" sz="1800" dirty="0"/>
              <a:t>PDF, EPS, SVG, PNG, JPEG, and BMP </a:t>
            </a:r>
            <a:endParaRPr lang="en-US" sz="1800" dirty="0"/>
          </a:p>
          <a:p>
            <a:pPr marL="781932" lvl="1" indent="-259204" defTabSz="828013">
              <a:lnSpc>
                <a:spcPct val="90000"/>
              </a:lnSpc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317809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317809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317809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317809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317809" algn="l"/>
              </a:tabLst>
            </a:pPr>
            <a:endParaRPr lang="en-US" sz="1800" dirty="0"/>
          </a:p>
          <a:p>
            <a:pPr marL="391686" indent="-293764" defTabSz="828013">
              <a:lnSpc>
                <a:spcPct val="90000"/>
              </a:lnSpc>
              <a:spcBef>
                <a:spcPts val="998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317809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317809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317809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317809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317809" algn="l"/>
              </a:tabLst>
            </a:pPr>
            <a:r>
              <a:rPr lang="en-US" sz="1800" dirty="0"/>
              <a:t>Export Session to HTML for Web</a:t>
            </a:r>
          </a:p>
        </p:txBody>
      </p:sp>
      <p:pic>
        <p:nvPicPr>
          <p:cNvPr id="12903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67520" y="6234415"/>
            <a:ext cx="5944320" cy="51269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9034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61280" y="1417638"/>
            <a:ext cx="3715200" cy="2739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9036" name="Picture 25" descr="ExampleMergedWSurival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7635" r="36122"/>
          <a:stretch>
            <a:fillRect/>
          </a:stretch>
        </p:blipFill>
        <p:spPr bwMode="auto">
          <a:xfrm>
            <a:off x="457200" y="4156806"/>
            <a:ext cx="1451520" cy="227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Break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14:45-15:15</a:t>
            </a:r>
            <a:endParaRPr lang="en-US" dirty="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Time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Try out workflow</a:t>
            </a:r>
          </a:p>
          <a:p>
            <a:pPr lvl="1"/>
            <a:r>
              <a:rPr lang="en-US" dirty="0" smtClean="0"/>
              <a:t>Agilent Literature Search, </a:t>
            </a:r>
            <a:r>
              <a:rPr lang="en-US" dirty="0" err="1" smtClean="0"/>
              <a:t>VistaClara</a:t>
            </a:r>
            <a:endParaRPr lang="en-US" dirty="0" smtClean="0"/>
          </a:p>
          <a:p>
            <a:pPr lvl="1"/>
            <a:r>
              <a:rPr lang="en-US" dirty="0" smtClean="0"/>
              <a:t>ID mapping services</a:t>
            </a:r>
          </a:p>
          <a:p>
            <a:pPr lvl="1"/>
            <a:r>
              <a:rPr lang="en-US" dirty="0" smtClean="0"/>
              <a:t>Use your own data or sample data that comes with Cytoscape</a:t>
            </a:r>
          </a:p>
          <a:p>
            <a:endParaRPr lang="en-US" dirty="0" smtClean="0"/>
          </a:p>
          <a:p>
            <a:r>
              <a:rPr lang="en-US" dirty="0" smtClean="0"/>
              <a:t>Resource:</a:t>
            </a:r>
          </a:p>
          <a:p>
            <a:pPr lvl="1"/>
            <a:r>
              <a:rPr lang="en-US" dirty="0" err="1" smtClean="0"/>
              <a:t>http://opentutorials.rbvi.ucsf.edu/index.php/Tutorial:Introduction_to_Cytoscape</a:t>
            </a:r>
            <a:endParaRPr lang="en-US" dirty="0" smtClean="0"/>
          </a:p>
          <a:p>
            <a:r>
              <a:rPr lang="en-US" dirty="0" smtClean="0"/>
              <a:t>Timing: 15:15-16:15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etworkAnalysisOverview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64698"/>
            <a:ext cx="9144000" cy="67286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 List to Network Lab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Start with a gene list and find a network</a:t>
            </a:r>
          </a:p>
          <a:p>
            <a:pPr lvl="1"/>
            <a:r>
              <a:rPr lang="en-US" dirty="0" smtClean="0"/>
              <a:t>MIMI – Protein-protein interactions (PPI)</a:t>
            </a:r>
          </a:p>
          <a:p>
            <a:pPr lvl="1"/>
            <a:r>
              <a:rPr lang="en-US" dirty="0" smtClean="0"/>
              <a:t>STRING, GeneMANIA – Functional interactions</a:t>
            </a:r>
          </a:p>
          <a:p>
            <a:pPr lvl="1"/>
            <a:r>
              <a:rPr lang="en-US" dirty="0" err="1" smtClean="0"/>
              <a:t>AgilentLitSearch</a:t>
            </a:r>
            <a:r>
              <a:rPr lang="en-US" dirty="0" smtClean="0"/>
              <a:t> – text mined interactions</a:t>
            </a:r>
          </a:p>
          <a:p>
            <a:pPr lvl="1"/>
            <a:r>
              <a:rPr lang="en-US" dirty="0" err="1" smtClean="0"/>
              <a:t>BisoGeNet</a:t>
            </a:r>
            <a:r>
              <a:rPr lang="en-US" dirty="0" smtClean="0"/>
              <a:t> – another PPI source</a:t>
            </a:r>
          </a:p>
          <a:p>
            <a:r>
              <a:rPr lang="en-US" dirty="0" smtClean="0"/>
              <a:t>Gene function prediction with STRING and GeneMANIA</a:t>
            </a:r>
            <a:endParaRPr lang="en-US" dirty="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0-09-29 at 10.04.26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9238"/>
            <a:ext cx="9144000" cy="556876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MiMI</a:t>
            </a:r>
            <a:r>
              <a:rPr lang="en-US" dirty="0" smtClean="0"/>
              <a:t>: Protein interactions</a:t>
            </a:r>
            <a:endParaRPr lang="en-US" dirty="0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0-09-29 at 9.54.3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093"/>
            <a:ext cx="9144000" cy="65026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5237169" cy="80021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4600" dirty="0" smtClean="0"/>
              <a:t>http://</a:t>
            </a:r>
            <a:r>
              <a:rPr lang="en-US" sz="4600" dirty="0" err="1" smtClean="0"/>
              <a:t>string.embl.de</a:t>
            </a:r>
            <a:endParaRPr lang="en-US" sz="4600" dirty="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0-09-29 at 9.55.0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6954"/>
            <a:ext cx="9144000" cy="334409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209800" y="1756954"/>
            <a:ext cx="4978400" cy="71954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5237169" cy="80021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4600" dirty="0" smtClean="0"/>
              <a:t>http://</a:t>
            </a:r>
            <a:r>
              <a:rPr lang="en-US" sz="4600" dirty="0" err="1" smtClean="0"/>
              <a:t>string.embl.de</a:t>
            </a:r>
            <a:endParaRPr lang="en-US" sz="4600" dirty="0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383F15-0F62-4C49-B001-6A08302DF469}" type="slidenum">
              <a:rPr lang="en-US" smtClean="0"/>
              <a:pPr>
                <a:defRPr/>
              </a:pPr>
              <a:t>118</a:t>
            </a:fld>
            <a:endParaRPr lang="en-US"/>
          </a:p>
        </p:txBody>
      </p:sp>
      <p:pic>
        <p:nvPicPr>
          <p:cNvPr id="19459" name="Picture 4" descr="Screen shot 2010-07-12 at 11.36.51 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7400" y="552450"/>
            <a:ext cx="650240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455613" y="5238750"/>
            <a:ext cx="758507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900"/>
              <a:t>http://www.genemania.org/plugin/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278216-11AF-064E-B6C8-8C961B700F4C}" type="slidenum">
              <a:rPr lang="en-US" smtClean="0"/>
              <a:pPr>
                <a:defRPr/>
              </a:pPr>
              <a:t>119</a:t>
            </a:fld>
            <a:endParaRPr lang="en-US"/>
          </a:p>
        </p:txBody>
      </p:sp>
      <p:pic>
        <p:nvPicPr>
          <p:cNvPr id="20483" name="Picture 4" descr="Screen shot 2010-07-12 at 11.33.09 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938" y="0"/>
            <a:ext cx="8874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-128"/>
              </a:rPr>
              <a:t>Gene Lists and Networks Outline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-128"/>
              </a:rPr>
              <a:t>Gene lists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-128"/>
              </a:rPr>
              <a:t>Where they come </a:t>
            </a:r>
            <a:r>
              <a:rPr lang="en-US" dirty="0" smtClean="0">
                <a:latin typeface="Calibri" charset="0"/>
                <a:ea typeface="ＭＳ Ｐゴシック" charset="-128"/>
              </a:rPr>
              <a:t>from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-128"/>
              </a:rPr>
              <a:t>What do they mean</a:t>
            </a:r>
            <a:endParaRPr lang="en-US" dirty="0" smtClean="0">
              <a:latin typeface="Calibri" charset="0"/>
              <a:ea typeface="ＭＳ Ｐゴシック" charset="-128"/>
            </a:endParaRPr>
          </a:p>
          <a:p>
            <a:r>
              <a:rPr lang="en-US" dirty="0" smtClean="0">
                <a:latin typeface="Calibri" charset="0"/>
                <a:ea typeface="ＭＳ Ｐゴシック" charset="-128"/>
              </a:rPr>
              <a:t>Networks</a:t>
            </a:r>
            <a:endParaRPr lang="en-US" dirty="0" smtClean="0">
              <a:latin typeface="Calibri" charset="0"/>
              <a:ea typeface="ＭＳ Ｐゴシック" charset="-128"/>
            </a:endParaRPr>
          </a:p>
          <a:p>
            <a:pPr lvl="1"/>
            <a:r>
              <a:rPr lang="en-US" dirty="0" smtClean="0">
                <a:latin typeface="Calibri" charset="0"/>
                <a:ea typeface="ＭＳ Ｐゴシック" charset="-128"/>
              </a:rPr>
              <a:t>What are they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-128"/>
              </a:rPr>
              <a:t>Analysis</a:t>
            </a:r>
            <a:endParaRPr lang="en-US" dirty="0" smtClean="0">
              <a:latin typeface="Calibri" charset="0"/>
              <a:ea typeface="ＭＳ Ｐゴシック" charset="-128"/>
            </a:endParaRPr>
          </a:p>
          <a:p>
            <a:pPr lvl="1"/>
            <a:r>
              <a:rPr lang="en-US" dirty="0" smtClean="0">
                <a:latin typeface="Calibri" charset="0"/>
                <a:ea typeface="ＭＳ Ｐゴシック" charset="-128"/>
              </a:rPr>
              <a:t>Use in Biology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-128"/>
              </a:rPr>
              <a:t>Biological questions/applications</a:t>
            </a:r>
            <a:endParaRPr lang="en-US" dirty="0" smtClean="0">
              <a:latin typeface="Calibri" charset="0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70882-2928-4644-87F6-EC9066B93703}" type="slidenum">
              <a:rPr lang="en-US" smtClean="0"/>
              <a:pPr>
                <a:defRPr/>
              </a:pPr>
              <a:t>120</a:t>
            </a:fld>
            <a:endParaRPr lang="en-US"/>
          </a:p>
        </p:txBody>
      </p:sp>
      <p:pic>
        <p:nvPicPr>
          <p:cNvPr id="21507" name="Picture 4" descr="Screen shot 2010-07-12 at 11.35.49 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0-09-29 at 9.23.2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2151"/>
            <a:ext cx="9144000" cy="57658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6300" y="228600"/>
            <a:ext cx="676061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00" dirty="0" smtClean="0"/>
              <a:t>http://</a:t>
            </a:r>
            <a:r>
              <a:rPr lang="en-US" sz="4600" dirty="0" err="1" smtClean="0"/>
              <a:t>www.genemania.org</a:t>
            </a:r>
            <a:endParaRPr lang="en-US" sz="4600" dirty="0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 List to Network Lab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Enter gene list into STRING and GeneMANIA websites</a:t>
            </a:r>
          </a:p>
          <a:p>
            <a:r>
              <a:rPr lang="en-US" dirty="0" smtClean="0"/>
              <a:t>Save results as text and load into Cytoscape</a:t>
            </a:r>
          </a:p>
          <a:p>
            <a:endParaRPr lang="en-US" dirty="0" smtClean="0"/>
          </a:p>
          <a:p>
            <a:r>
              <a:rPr lang="en-US" dirty="0" smtClean="0"/>
              <a:t>Try MIMI </a:t>
            </a:r>
            <a:r>
              <a:rPr lang="en-US" dirty="0" smtClean="0"/>
              <a:t>plugin</a:t>
            </a:r>
          </a:p>
          <a:p>
            <a:endParaRPr lang="en-US" dirty="0" smtClean="0"/>
          </a:p>
          <a:p>
            <a:r>
              <a:rPr lang="en-US" dirty="0" smtClean="0"/>
              <a:t>Gene function prediction: input a list of genes known to be in a given function. Ask STRING or GeneMANIA to find more genes like </a:t>
            </a:r>
            <a:r>
              <a:rPr lang="en-US" dirty="0" smtClean="0"/>
              <a:t>those (guilt by association)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/>
              <a:t>PPI network analysis Lab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304800" y="1282700"/>
            <a:ext cx="8763000" cy="4525963"/>
          </a:xfrm>
        </p:spPr>
        <p:txBody>
          <a:bodyPr lIns="91440" tIns="45720" rIns="91440" bIns="45720"/>
          <a:lstStyle/>
          <a:p>
            <a:r>
              <a:rPr lang="en-US" dirty="0"/>
              <a:t>Load protein-protein interaction network (</a:t>
            </a:r>
            <a:r>
              <a:rPr lang="en-US" dirty="0" smtClean="0"/>
              <a:t>e.g. </a:t>
            </a:r>
            <a:r>
              <a:rPr lang="en-US" dirty="0" err="1"/>
              <a:t>YeastHighQuality</a:t>
            </a:r>
            <a:r>
              <a:rPr lang="en-US" dirty="0"/>
              <a:t>: 7000 Yeast interactions among 3000 proteins)</a:t>
            </a:r>
          </a:p>
          <a:p>
            <a:r>
              <a:rPr lang="en-US" dirty="0"/>
              <a:t>Visualize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cytoscape.org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2538413"/>
            <a:ext cx="5943600" cy="418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PPI network analysis</a:t>
            </a:r>
            <a:endParaRPr lang="en-US"/>
          </a:p>
        </p:txBody>
      </p:sp>
      <p:sp>
        <p:nvSpPr>
          <p:cNvPr id="37891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Load protein-protein interaction network (eg YeastHighQuality)</a:t>
            </a:r>
          </a:p>
          <a:p>
            <a:r>
              <a:rPr lang="en-US" smtClean="0"/>
              <a:t>Visualize</a:t>
            </a:r>
          </a:p>
          <a:p>
            <a:pPr lvl="1"/>
            <a:r>
              <a:rPr lang="en-US" smtClean="0"/>
              <a:t>Large dataset; hairball</a:t>
            </a:r>
          </a:p>
          <a:p>
            <a:pPr lvl="1"/>
            <a:r>
              <a:rPr lang="en-US" smtClean="0"/>
              <a:t>Layouts don’t help</a:t>
            </a:r>
          </a:p>
          <a:p>
            <a:endParaRPr lang="en-US" smtClean="0"/>
          </a:p>
          <a:p>
            <a:r>
              <a:rPr lang="en-US" smtClean="0"/>
              <a:t>Cluster - MCODE, ClusterMaker, ActiveModules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cytoscape.org</a:t>
            </a:r>
            <a:endParaRPr lang="nl-N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Analysis</a:t>
            </a:r>
            <a:br>
              <a:rPr lang="en-US" smtClean="0"/>
            </a:br>
            <a:r>
              <a:rPr lang="en-US" smtClean="0"/>
              <a:t>Find Network Clusters - MCODE Plugin</a:t>
            </a:r>
            <a:endParaRPr lang="en-US"/>
          </a:p>
        </p:txBody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smtClean="0"/>
              <a:t>Network clusters are highly interconnected sub-networks that may be also partly overlapping</a:t>
            </a:r>
          </a:p>
          <a:p>
            <a:r>
              <a:rPr lang="en-US" smtClean="0"/>
              <a:t>Clusters in a protein-protein interaction network have been shown to represent protein complexes and parts of biological pathways</a:t>
            </a:r>
          </a:p>
          <a:p>
            <a:r>
              <a:rPr lang="en-US" smtClean="0"/>
              <a:t>Clusters in a protein similarity network represent protein families</a:t>
            </a:r>
          </a:p>
          <a:p>
            <a:r>
              <a:rPr lang="en-US" smtClean="0"/>
              <a:t>Network clustering is available through the MCODE Cytoscape plugin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cytoscape.org</a:t>
            </a:r>
            <a:endParaRPr lang="nl-N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MCODE plug-in demo</a:t>
            </a:r>
            <a:endParaRPr lang="fi-FI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cytoscape.org</a:t>
            </a:r>
            <a:endParaRPr lang="nl-N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cytoscape.org</a:t>
            </a:r>
          </a:p>
        </p:txBody>
      </p:sp>
      <p:pic>
        <p:nvPicPr>
          <p:cNvPr id="12291" name="Picture 2" descr="Resul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671513"/>
            <a:ext cx="7464425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3"/>
          <p:cNvSpPr txBox="1">
            <a:spLocks noChangeArrowheads="1"/>
          </p:cNvSpPr>
          <p:nvPr/>
        </p:nvSpPr>
        <p:spPr bwMode="auto">
          <a:xfrm>
            <a:off x="4648200" y="6430963"/>
            <a:ext cx="4330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tx1"/>
                </a:solidFill>
                <a:latin typeface="Arial" charset="0"/>
              </a:rPr>
              <a:t>Bader &amp; Hogue, BMC Bioinformatics 2003 4(1):2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cytoscape.org</a:t>
            </a:r>
          </a:p>
        </p:txBody>
      </p:sp>
      <p:pic>
        <p:nvPicPr>
          <p:cNvPr id="14339" name="Picture 2" descr="Resul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9788" y="677863"/>
            <a:ext cx="7464425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838200" y="1524000"/>
            <a:ext cx="2209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>
                <a:solidFill>
                  <a:schemeClr val="tx1"/>
                </a:solidFill>
                <a:latin typeface="Arial" charset="0"/>
              </a:rPr>
              <a:t>Proteasome 26S</a:t>
            </a:r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838200" y="4038600"/>
            <a:ext cx="1962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>
                <a:solidFill>
                  <a:schemeClr val="tx1"/>
                </a:solidFill>
                <a:latin typeface="Arial" charset="0"/>
              </a:rPr>
              <a:t>Proteasome 20S</a:t>
            </a:r>
          </a:p>
        </p:txBody>
      </p:sp>
      <p:sp>
        <p:nvSpPr>
          <p:cNvPr id="14342" name="Text Box 5"/>
          <p:cNvSpPr txBox="1">
            <a:spLocks noChangeArrowheads="1"/>
          </p:cNvSpPr>
          <p:nvPr/>
        </p:nvSpPr>
        <p:spPr bwMode="auto">
          <a:xfrm>
            <a:off x="838200" y="2819400"/>
            <a:ext cx="1289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>
                <a:solidFill>
                  <a:schemeClr val="tx1"/>
                </a:solidFill>
                <a:latin typeface="Arial" charset="0"/>
              </a:rPr>
              <a:t>Ribosome</a:t>
            </a:r>
          </a:p>
        </p:txBody>
      </p:sp>
      <p:sp>
        <p:nvSpPr>
          <p:cNvPr id="14343" name="Text Box 6"/>
          <p:cNvSpPr txBox="1">
            <a:spLocks noChangeArrowheads="1"/>
          </p:cNvSpPr>
          <p:nvPr/>
        </p:nvSpPr>
        <p:spPr bwMode="auto">
          <a:xfrm>
            <a:off x="838200" y="5486400"/>
            <a:ext cx="1644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>
                <a:solidFill>
                  <a:schemeClr val="tx1"/>
                </a:solidFill>
                <a:latin typeface="Arial" charset="0"/>
              </a:rPr>
              <a:t>RNA Pol core</a:t>
            </a:r>
          </a:p>
        </p:txBody>
      </p:sp>
      <p:sp>
        <p:nvSpPr>
          <p:cNvPr id="14344" name="Text Box 7"/>
          <p:cNvSpPr txBox="1">
            <a:spLocks noChangeArrowheads="1"/>
          </p:cNvSpPr>
          <p:nvPr/>
        </p:nvSpPr>
        <p:spPr bwMode="auto">
          <a:xfrm>
            <a:off x="838200" y="4724400"/>
            <a:ext cx="163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>
                <a:solidFill>
                  <a:schemeClr val="tx1"/>
                </a:solidFill>
                <a:latin typeface="Arial" charset="0"/>
              </a:rPr>
              <a:t>RNA Splicing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Lab Time</a:t>
            </a:r>
            <a:endParaRPr lang="en-US"/>
          </a:p>
        </p:txBody>
      </p:sp>
      <p:sp>
        <p:nvSpPr>
          <p:cNvPr id="43011" name="Conten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Try out MCODE with your dataset of choice</a:t>
            </a:r>
          </a:p>
          <a:p>
            <a:r>
              <a:rPr lang="en-US" smtClean="0"/>
              <a:t>Or use one of the other sets available</a:t>
            </a:r>
          </a:p>
          <a:p>
            <a:r>
              <a:rPr lang="en-US" smtClean="0"/>
              <a:t>If you find something interesting please share! </a:t>
            </a:r>
            <a:r>
              <a:rPr lang="en-US" smtClean="0">
                <a:sym typeface="Wingdings" charset="2"/>
              </a:rPr>
              <a:t>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cytoscape.org</a:t>
            </a:r>
            <a:endParaRPr lang="nl-N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5344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charset="0"/>
                <a:ea typeface="ＭＳ Ｐゴシック" charset="-128"/>
              </a:rPr>
              <a:t>Interpreting Gene Lists</a:t>
            </a:r>
          </a:p>
        </p:txBody>
      </p:sp>
      <p:sp>
        <p:nvSpPr>
          <p:cNvPr id="13315" name="Content Placeholder 12"/>
          <p:cNvSpPr>
            <a:spLocks noGrp="1"/>
          </p:cNvSpPr>
          <p:nvPr>
            <p:ph idx="1"/>
          </p:nvPr>
        </p:nvSpPr>
        <p:spPr>
          <a:xfrm>
            <a:off x="304800" y="1371600"/>
            <a:ext cx="8839200" cy="4724400"/>
          </a:xfrm>
        </p:spPr>
        <p:txBody>
          <a:bodyPr/>
          <a:lstStyle/>
          <a:p>
            <a:r>
              <a:rPr lang="en-US" sz="2200" smtClean="0">
                <a:latin typeface="Calibri" charset="0"/>
                <a:ea typeface="ＭＳ Ｐゴシック" charset="-128"/>
              </a:rPr>
              <a:t>My cool new screen worked and produced 1000 hits!  …Now what?</a:t>
            </a:r>
          </a:p>
          <a:p>
            <a:r>
              <a:rPr lang="en-US" sz="2200" smtClean="0">
                <a:latin typeface="Calibri" charset="0"/>
                <a:ea typeface="ＭＳ Ｐゴシック" charset="-128"/>
              </a:rPr>
              <a:t>Genome-Scale Analysis (Omics)</a:t>
            </a:r>
          </a:p>
          <a:p>
            <a:pPr lvl="1"/>
            <a:r>
              <a:rPr lang="en-US" sz="2000" smtClean="0">
                <a:latin typeface="Calibri" charset="0"/>
                <a:ea typeface="ＭＳ Ｐゴシック" charset="-128"/>
              </a:rPr>
              <a:t>Genomics, Proteomics</a:t>
            </a:r>
          </a:p>
          <a:p>
            <a:r>
              <a:rPr lang="en-US" sz="2200" smtClean="0">
                <a:latin typeface="Calibri" charset="0"/>
                <a:ea typeface="ＭＳ Ｐゴシック" charset="-128"/>
              </a:rPr>
              <a:t>Tell me what’s interesting about these genes</a:t>
            </a:r>
          </a:p>
        </p:txBody>
      </p:sp>
      <p:pic>
        <p:nvPicPr>
          <p:cNvPr id="13316" name="Picture 4" descr="microarr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42672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Rectangle 9"/>
          <p:cNvSpPr>
            <a:spLocks noChangeArrowheads="1"/>
          </p:cNvSpPr>
          <p:nvPr/>
        </p:nvSpPr>
        <p:spPr bwMode="auto">
          <a:xfrm>
            <a:off x="7448550" y="5867400"/>
            <a:ext cx="1695450" cy="40481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GenMAPP.org</a:t>
            </a:r>
          </a:p>
        </p:txBody>
      </p:sp>
      <p:pic>
        <p:nvPicPr>
          <p:cNvPr id="13318" name="Picture 3"/>
          <p:cNvPicPr>
            <a:picLocks noChangeAspect="1" noChangeArrowheads="1"/>
          </p:cNvPicPr>
          <p:nvPr/>
        </p:nvPicPr>
        <p:blipFill>
          <a:blip r:embed="rId4"/>
          <a:srcRect l="45250" t="13792" r="30383" b="31033"/>
          <a:stretch>
            <a:fillRect/>
          </a:stretch>
        </p:blipFill>
        <p:spPr bwMode="auto">
          <a:xfrm>
            <a:off x="4191000" y="3810000"/>
            <a:ext cx="533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ight Arrow 13"/>
          <p:cNvSpPr/>
          <p:nvPr/>
        </p:nvSpPr>
        <p:spPr bwMode="auto">
          <a:xfrm>
            <a:off x="2819400" y="4495800"/>
            <a:ext cx="1280160" cy="822960"/>
          </a:xfrm>
          <a:prstGeom prst="rightArrow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15" name="Right Arrow 14"/>
          <p:cNvSpPr/>
          <p:nvPr/>
        </p:nvSpPr>
        <p:spPr bwMode="auto">
          <a:xfrm>
            <a:off x="4953000" y="4495800"/>
            <a:ext cx="1280160" cy="822960"/>
          </a:xfrm>
          <a:prstGeom prst="rightArrow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13325" name="Rectangle 15"/>
          <p:cNvSpPr>
            <a:spLocks noChangeArrowheads="1"/>
          </p:cNvSpPr>
          <p:nvPr/>
        </p:nvSpPr>
        <p:spPr bwMode="auto">
          <a:xfrm>
            <a:off x="6705600" y="4343400"/>
            <a:ext cx="655638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6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3326" name="Rectangle 16"/>
          <p:cNvSpPr>
            <a:spLocks noChangeArrowheads="1"/>
          </p:cNvSpPr>
          <p:nvPr/>
        </p:nvSpPr>
        <p:spPr bwMode="auto">
          <a:xfrm>
            <a:off x="2590800" y="3886200"/>
            <a:ext cx="1301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Ranking or</a:t>
            </a:r>
          </a:p>
          <a:p>
            <a:pPr algn="ctr"/>
            <a:r>
              <a:rPr lang="en-US" sz="1800"/>
              <a:t>clustering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 r="20526"/>
          <a:stretch>
            <a:fillRect/>
          </a:stretch>
        </p:blipFill>
        <p:spPr bwMode="auto">
          <a:xfrm>
            <a:off x="4640263" y="990600"/>
            <a:ext cx="4503737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8229600" cy="1143000"/>
          </a:xfrm>
        </p:spPr>
        <p:txBody>
          <a:bodyPr lIns="91440" tIns="45720" rIns="91440" bIns="45720" anchor="ctr">
            <a:normAutofit/>
          </a:bodyPr>
          <a:lstStyle/>
          <a:p>
            <a:r>
              <a:rPr lang="en-US" dirty="0"/>
              <a:t>Gene Ontology analysis Lab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idx="1"/>
          </p:nvPr>
        </p:nvSpPr>
        <p:spPr/>
        <p:txBody>
          <a:bodyPr lIns="91440" tIns="45720" rIns="91440" bIns="45720"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sz="2400" dirty="0"/>
              <a:t>Describes gene function</a:t>
            </a:r>
          </a:p>
          <a:p>
            <a:pPr>
              <a:buFontTx/>
              <a:buNone/>
            </a:pPr>
            <a:r>
              <a:rPr lang="en-US" sz="2400" dirty="0"/>
              <a:t>1. Agreed upon terms (controlled vocabulary)</a:t>
            </a:r>
          </a:p>
          <a:p>
            <a:pPr lvl="1"/>
            <a:r>
              <a:rPr lang="en-US" sz="2400" dirty="0"/>
              <a:t>Biological process</a:t>
            </a:r>
          </a:p>
          <a:p>
            <a:pPr lvl="1"/>
            <a:r>
              <a:rPr lang="en-US" sz="2400" dirty="0"/>
              <a:t>Cellular component</a:t>
            </a:r>
          </a:p>
          <a:p>
            <a:pPr lvl="1"/>
            <a:r>
              <a:rPr lang="en-US" sz="2400" dirty="0"/>
              <a:t>Molecular function</a:t>
            </a:r>
          </a:p>
          <a:p>
            <a:pPr>
              <a:buFontTx/>
              <a:buNone/>
            </a:pPr>
            <a:r>
              <a:rPr lang="en-US" sz="2400" dirty="0"/>
              <a:t>2. Genome annotation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cytoscape.org</a:t>
            </a: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914400" y="4876800"/>
            <a:ext cx="3182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defTabSz="457200"/>
            <a:r>
              <a:rPr lang="en-US" sz="2400" b="1">
                <a:solidFill>
                  <a:schemeClr val="tx1"/>
                </a:solidFill>
                <a:latin typeface="Calibri" charset="0"/>
              </a:rPr>
              <a:t>www.geneontology.org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BinGO plugin</a:t>
            </a:r>
            <a:endParaRPr lang="en-US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mtClean="0"/>
              <a:t>Calculates over-representation of a subset of genes with respect to a background set in a specific GO category</a:t>
            </a:r>
          </a:p>
          <a:p>
            <a:r>
              <a:rPr lang="en-US" smtClean="0"/>
              <a:t>Input: subnetwork, or list</a:t>
            </a:r>
          </a:p>
          <a:p>
            <a:pPr lvl="1"/>
            <a:r>
              <a:rPr lang="en-US" smtClean="0"/>
              <a:t>Background set by user </a:t>
            </a:r>
          </a:p>
          <a:p>
            <a:r>
              <a:rPr lang="en-US" smtClean="0"/>
              <a:t>Output: tree with nodes color reflecting overrepresentation; also as lists</a:t>
            </a:r>
          </a:p>
          <a:p>
            <a:endParaRPr lang="en-US" smtClean="0"/>
          </a:p>
          <a:p>
            <a:r>
              <a:rPr lang="en-US" smtClean="0"/>
              <a:t>Caveats: Gene identifiers must match; low GO term coverage, GO bias, Background determining</a:t>
            </a:r>
          </a:p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cytoscape.org</a:t>
            </a:r>
            <a:endParaRPr lang="nl-N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cytoscape.org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24050" y="155575"/>
            <a:ext cx="5391150" cy="366713"/>
          </a:xfrm>
        </p:spPr>
        <p:txBody>
          <a:bodyPr lIns="91440" tIns="45720" rIns="91440" bIns="45720" anchor="ctr">
            <a:normAutofit fontScale="90000"/>
          </a:bodyPr>
          <a:lstStyle/>
          <a:p>
            <a:r>
              <a:rPr lang="en-US"/>
              <a:t>BiNGO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6200775" y="6248400"/>
            <a:ext cx="2790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defTabSz="457200"/>
            <a:r>
              <a:rPr lang="en-US" sz="1200">
                <a:solidFill>
                  <a:schemeClr val="tx1"/>
                </a:solidFill>
                <a:latin typeface="Calibri" charset="0"/>
              </a:rPr>
              <a:t>Maere, S., Heymans, K. and Kuiper, M</a:t>
            </a:r>
          </a:p>
          <a:p>
            <a:pPr algn="l" defTabSz="457200"/>
            <a:r>
              <a:rPr lang="en-US" sz="1200">
                <a:solidFill>
                  <a:schemeClr val="tx1"/>
                </a:solidFill>
                <a:latin typeface="Calibri" charset="0"/>
              </a:rPr>
              <a:t>Bioinformatics 21, 3448-3449, 2005</a:t>
            </a:r>
          </a:p>
        </p:txBody>
      </p:sp>
      <p:pic>
        <p:nvPicPr>
          <p:cNvPr id="18437" name="Picture 5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71600"/>
            <a:ext cx="9144000" cy="425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6049963" y="152400"/>
            <a:ext cx="294163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defTabSz="457200"/>
            <a:r>
              <a:rPr lang="en-US" sz="1800">
                <a:solidFill>
                  <a:schemeClr val="tx1"/>
                </a:solidFill>
                <a:latin typeface="Calibri" charset="0"/>
              </a:rPr>
              <a:t>Hypergeometric p-value</a:t>
            </a:r>
          </a:p>
          <a:p>
            <a:pPr algn="l" defTabSz="457200"/>
            <a:r>
              <a:rPr lang="en-US" sz="1800">
                <a:solidFill>
                  <a:schemeClr val="tx1"/>
                </a:solidFill>
                <a:latin typeface="Calibri" charset="0"/>
              </a:rPr>
              <a:t>Multiple testing correction</a:t>
            </a:r>
          </a:p>
          <a:p>
            <a:pPr algn="l" defTabSz="457200"/>
            <a:r>
              <a:rPr lang="en-US" sz="1800">
                <a:solidFill>
                  <a:schemeClr val="tx1"/>
                </a:solidFill>
                <a:latin typeface="Calibri" charset="0"/>
              </a:rPr>
              <a:t>(Benjamini-Hochberg FDR)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Lab time</a:t>
            </a:r>
            <a:endParaRPr lang="en-US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Try BINGO with subsets from e.g. MCODE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cytoscape.org</a:t>
            </a:r>
            <a:endParaRPr lang="nl-N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Analysis Lab</a:t>
            </a:r>
            <a:br>
              <a:rPr lang="en-US" dirty="0" smtClean="0"/>
            </a:br>
            <a:r>
              <a:rPr lang="en-US" dirty="0" smtClean="0"/>
              <a:t>Find Active Subnetworks Lab</a:t>
            </a:r>
            <a:endParaRPr lang="en-US" dirty="0"/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mtClean="0"/>
              <a:t>Active modules are sub-networks that show differential expression over user-specified conditions or time-points</a:t>
            </a:r>
          </a:p>
          <a:p>
            <a:pPr lvl="1"/>
            <a:r>
              <a:rPr lang="en-US" smtClean="0"/>
              <a:t>Microarray gene-expression attributes</a:t>
            </a:r>
          </a:p>
          <a:p>
            <a:pPr lvl="1"/>
            <a:r>
              <a:rPr lang="en-US" smtClean="0"/>
              <a:t>Mass-spectrometry protein abundance </a:t>
            </a:r>
          </a:p>
          <a:p>
            <a:r>
              <a:rPr lang="en-US" smtClean="0"/>
              <a:t>Method</a:t>
            </a:r>
          </a:p>
          <a:p>
            <a:pPr lvl="1"/>
            <a:r>
              <a:rPr lang="en-US" smtClean="0"/>
              <a:t>Calculate z-score/node, ZA score/subgraph, correct for random expression data sampling</a:t>
            </a:r>
          </a:p>
          <a:p>
            <a:pPr lvl="1"/>
            <a:r>
              <a:rPr lang="en-US" smtClean="0"/>
              <a:t>Score over multiple experimental conditions</a:t>
            </a:r>
          </a:p>
          <a:p>
            <a:pPr lvl="1"/>
            <a:r>
              <a:rPr lang="en-US" smtClean="0"/>
              <a:t>Simulated annealing-based search method is used to find the high scoring networks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cytoscape.org</a:t>
            </a:r>
            <a:endParaRPr lang="nl-N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 lIns="91440" tIns="45720" rIns="91440" bIns="45720" anchor="ctr">
            <a:normAutofit fontScale="90000"/>
          </a:bodyPr>
          <a:lstStyle/>
          <a:p>
            <a:r>
              <a:rPr lang="en-US" sz="4000" dirty="0" smtClean="0">
                <a:solidFill>
                  <a:prstClr val="black"/>
                </a:solidFill>
              </a:rPr>
              <a:t>Analysis Lab</a:t>
            </a:r>
            <a:br>
              <a:rPr lang="en-US" sz="4000" dirty="0" smtClean="0">
                <a:solidFill>
                  <a:prstClr val="black"/>
                </a:solidFill>
              </a:rPr>
            </a:br>
            <a:r>
              <a:rPr lang="en-US" sz="4000" dirty="0" smtClean="0">
                <a:solidFill>
                  <a:prstClr val="black"/>
                </a:solidFill>
              </a:rPr>
              <a:t>Find Active Subnetworks Lab</a:t>
            </a:r>
            <a:endParaRPr lang="en-US" sz="1600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cytoscape.org</a:t>
            </a:r>
          </a:p>
        </p:txBody>
      </p:sp>
      <p:pic>
        <p:nvPicPr>
          <p:cNvPr id="22532" name="Picture 3" descr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8" y="4865688"/>
            <a:ext cx="4244975" cy="156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4" descr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2313" y="1273175"/>
            <a:ext cx="4611687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Line 5"/>
          <p:cNvSpPr>
            <a:spLocks noChangeShapeType="1"/>
          </p:cNvSpPr>
          <p:nvPr/>
        </p:nvSpPr>
        <p:spPr bwMode="auto">
          <a:xfrm flipV="1">
            <a:off x="4376738" y="4997450"/>
            <a:ext cx="3298825" cy="2619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5" name="Rectangle 6"/>
          <p:cNvSpPr>
            <a:spLocks noChangeArrowheads="1"/>
          </p:cNvSpPr>
          <p:nvPr/>
        </p:nvSpPr>
        <p:spPr bwMode="auto">
          <a:xfrm>
            <a:off x="5570538" y="6430963"/>
            <a:ext cx="34972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Ideker T et al. Science 2001; Bioinformatics 2002</a:t>
            </a:r>
          </a:p>
        </p:txBody>
      </p:sp>
      <p:sp>
        <p:nvSpPr>
          <p:cNvPr id="22536" name="Text Box 7"/>
          <p:cNvSpPr txBox="1">
            <a:spLocks/>
          </p:cNvSpPr>
          <p:nvPr/>
        </p:nvSpPr>
        <p:spPr bwMode="auto">
          <a:xfrm>
            <a:off x="195263" y="1208088"/>
            <a:ext cx="4198937" cy="3630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936" tIns="41469" rIns="82936" bIns="41469">
            <a:prstTxWarp prst="textNoShape">
              <a:avLst/>
            </a:prstTxWarp>
            <a:spAutoFit/>
          </a:bodyPr>
          <a:lstStyle/>
          <a:p>
            <a:pPr algn="l" defTabSz="457200">
              <a:lnSpc>
                <a:spcPct val="94000"/>
              </a:lnSpc>
            </a:pPr>
            <a:r>
              <a:rPr lang="en-US" sz="2500">
                <a:solidFill>
                  <a:schemeClr val="tx1"/>
                </a:solidFill>
                <a:latin typeface="Arial" charset="0"/>
                <a:sym typeface="Arial" charset="0"/>
              </a:rPr>
              <a:t>jActiveModules plug-in</a:t>
            </a:r>
          </a:p>
          <a:p>
            <a:pPr lvl="1" indent="-196850" algn="l" defTabSz="457200">
              <a:lnSpc>
                <a:spcPct val="94000"/>
              </a:lnSpc>
            </a:pPr>
            <a:endParaRPr lang="en-US" b="1">
              <a:solidFill>
                <a:schemeClr val="tx1"/>
              </a:solidFill>
              <a:latin typeface="Arial" charset="0"/>
              <a:sym typeface="Arial" charset="0"/>
            </a:endParaRPr>
          </a:p>
          <a:p>
            <a:pPr lvl="1" indent="-196850" algn="l" defTabSz="457200">
              <a:lnSpc>
                <a:spcPct val="94000"/>
              </a:lnSpc>
            </a:pPr>
            <a:r>
              <a:rPr lang="en-US" b="1">
                <a:solidFill>
                  <a:schemeClr val="tx1"/>
                </a:solidFill>
                <a:latin typeface="Arial" charset="0"/>
                <a:sym typeface="Arial" charset="0"/>
              </a:rPr>
              <a:t>Input</a:t>
            </a:r>
            <a:r>
              <a:rPr lang="en-US">
                <a:solidFill>
                  <a:schemeClr val="tx1"/>
                </a:solidFill>
                <a:latin typeface="Arial" charset="0"/>
                <a:sym typeface="Arial" charset="0"/>
              </a:rPr>
              <a:t>: interaction network and p-values for gene expression values over several conditions</a:t>
            </a:r>
          </a:p>
          <a:p>
            <a:pPr lvl="1" indent="-196850" algn="l" defTabSz="457200">
              <a:lnSpc>
                <a:spcPct val="94000"/>
              </a:lnSpc>
            </a:pPr>
            <a:endParaRPr lang="en-US">
              <a:solidFill>
                <a:schemeClr val="tx1"/>
              </a:solidFill>
              <a:latin typeface="Arial" charset="0"/>
              <a:sym typeface="Arial" charset="0"/>
            </a:endParaRPr>
          </a:p>
          <a:p>
            <a:pPr lvl="1" indent="-196850" algn="l" defTabSz="457200">
              <a:lnSpc>
                <a:spcPct val="94000"/>
              </a:lnSpc>
            </a:pPr>
            <a:r>
              <a:rPr lang="en-US" b="1">
                <a:solidFill>
                  <a:schemeClr val="tx1"/>
                </a:solidFill>
                <a:latin typeface="Arial" charset="0"/>
                <a:sym typeface="Arial" charset="0"/>
              </a:rPr>
              <a:t>Output</a:t>
            </a:r>
            <a:r>
              <a:rPr lang="en-US">
                <a:solidFill>
                  <a:schemeClr val="tx1"/>
                </a:solidFill>
                <a:latin typeface="Arial" charset="0"/>
                <a:sym typeface="Arial" charset="0"/>
              </a:rPr>
              <a:t>: significant sub-networks that show differential expression over one or several conditions</a:t>
            </a:r>
            <a:endParaRPr lang="fi-FI">
              <a:solidFill>
                <a:schemeClr val="tx1"/>
              </a:solidFill>
              <a:latin typeface="Arial" charset="0"/>
              <a:sym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3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/>
              <a:t>Lab Time</a:t>
            </a:r>
          </a:p>
        </p:txBody>
      </p:sp>
      <p:sp>
        <p:nvSpPr>
          <p:cNvPr id="23555" name="Content Placeholder 5"/>
          <p:cNvSpPr>
            <a:spLocks noGrp="1"/>
          </p:cNvSpPr>
          <p:nvPr>
            <p:ph idx="1"/>
          </p:nvPr>
        </p:nvSpPr>
        <p:spPr/>
        <p:txBody>
          <a:bodyPr lIns="91440" tIns="45720" rIns="91440" bIns="45720"/>
          <a:lstStyle/>
          <a:p>
            <a:r>
              <a:rPr lang="en-US"/>
              <a:t>Try out jActiveModules</a:t>
            </a:r>
          </a:p>
          <a:p>
            <a:r>
              <a:rPr lang="en-US"/>
              <a:t>Use the gal expression dataset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cytoscape.org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Analysis Lab</a:t>
            </a:r>
            <a:br>
              <a:rPr lang="en-US" smtClean="0"/>
            </a:br>
            <a:r>
              <a:rPr lang="en-US" smtClean="0"/>
              <a:t>Find Network Motifs - </a:t>
            </a:r>
            <a:r>
              <a:rPr lang="fi-FI" smtClean="0"/>
              <a:t>Netmatch plugin</a:t>
            </a:r>
            <a:endParaRPr lang="en-US"/>
          </a:p>
        </p:txBody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mtClean="0"/>
              <a:t>Network motif is a sub-network that occurs significantly more often than by chance alone</a:t>
            </a:r>
          </a:p>
          <a:p>
            <a:r>
              <a:rPr lang="en-US" smtClean="0"/>
              <a:t>Input: query and target networks, optional node/edge labels</a:t>
            </a:r>
          </a:p>
          <a:p>
            <a:r>
              <a:rPr lang="en-US" smtClean="0"/>
              <a:t>Output: topological query matches as subgraphs of target network</a:t>
            </a:r>
          </a:p>
          <a:p>
            <a:r>
              <a:rPr lang="en-US" smtClean="0"/>
              <a:t>Supports: subgraph matching, node/edge labels, label wildcards, approximate paths</a:t>
            </a:r>
          </a:p>
          <a:p>
            <a:r>
              <a:rPr lang="en-US" smtClean="0"/>
              <a:t>http://alpha.dmi.unict.it/~ctnyu/netmatch.html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cytoscape.org</a:t>
            </a:r>
            <a:endParaRPr lang="nl-N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1440" tIns="45720" rIns="91440" bIns="45720" anchor="ctr">
            <a:normAutofit fontScale="90000"/>
          </a:bodyPr>
          <a:lstStyle/>
          <a:p>
            <a:r>
              <a:rPr lang="en-US" dirty="0"/>
              <a:t>Finding specific biological relevant TF-</a:t>
            </a:r>
            <a:r>
              <a:rPr lang="en-US" dirty="0" smtClean="0"/>
              <a:t>PPI  </a:t>
            </a:r>
            <a:r>
              <a:rPr lang="en-US" dirty="0"/>
              <a:t>sub-networks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cytoscape.org</a:t>
            </a:r>
          </a:p>
        </p:txBody>
      </p:sp>
      <p:pic>
        <p:nvPicPr>
          <p:cNvPr id="28676" name="Picture 3" descr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0238" y="1539875"/>
            <a:ext cx="4513262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4" descr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5263" y="1527175"/>
            <a:ext cx="4213225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Rectangle 5"/>
          <p:cNvSpPr>
            <a:spLocks noChangeArrowheads="1"/>
          </p:cNvSpPr>
          <p:nvPr/>
        </p:nvSpPr>
        <p:spPr bwMode="auto">
          <a:xfrm>
            <a:off x="2971800" y="5588000"/>
            <a:ext cx="1162050" cy="5286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0" tIns="45711" rIns="91420" bIns="4571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>
                <a:solidFill>
                  <a:schemeClr val="tx1"/>
                </a:solidFill>
                <a:latin typeface="Arial" charset="0"/>
              </a:rPr>
              <a:t>Query</a:t>
            </a:r>
          </a:p>
        </p:txBody>
      </p:sp>
      <p:sp>
        <p:nvSpPr>
          <p:cNvPr id="28679" name="Rectangle 6"/>
          <p:cNvSpPr>
            <a:spLocks noChangeArrowheads="1"/>
          </p:cNvSpPr>
          <p:nvPr/>
        </p:nvSpPr>
        <p:spPr bwMode="auto">
          <a:xfrm>
            <a:off x="7010400" y="5588000"/>
            <a:ext cx="1379538" cy="5286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0" tIns="45711" rIns="91420" bIns="4571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>
                <a:solidFill>
                  <a:schemeClr val="tx1"/>
                </a:solidFill>
                <a:latin typeface="Arial" charset="0"/>
              </a:rPr>
              <a:t>Results</a:t>
            </a:r>
          </a:p>
        </p:txBody>
      </p:sp>
      <p:sp>
        <p:nvSpPr>
          <p:cNvPr id="28680" name="Text Box 7"/>
          <p:cNvSpPr txBox="1">
            <a:spLocks/>
          </p:cNvSpPr>
          <p:nvPr/>
        </p:nvSpPr>
        <p:spPr bwMode="auto">
          <a:xfrm>
            <a:off x="6713538" y="6451600"/>
            <a:ext cx="2278062" cy="25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2936" tIns="41469" rIns="82936" bIns="41469">
            <a:prstTxWarp prst="textNoShape">
              <a:avLst/>
            </a:prstTxWarp>
            <a:spAutoFit/>
          </a:bodyPr>
          <a:lstStyle/>
          <a:p>
            <a:pPr algn="l" defTabSz="457200">
              <a:lnSpc>
                <a:spcPct val="94000"/>
              </a:lnSpc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Ferro et al. Bioinformatics 2007</a:t>
            </a:r>
            <a:endParaRPr lang="fi-FI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/>
              <a:t>Find Signaling Pathways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idx="1"/>
          </p:nvPr>
        </p:nvSpPr>
        <p:spPr>
          <a:xfrm>
            <a:off x="190500" y="1206500"/>
            <a:ext cx="8229600" cy="4525963"/>
          </a:xfrm>
        </p:spPr>
        <p:txBody>
          <a:bodyPr lIns="91440" tIns="45720" rIns="91440" bIns="45720"/>
          <a:lstStyle/>
          <a:p>
            <a:r>
              <a:rPr lang="en-US" dirty="0"/>
              <a:t>Potential signaling pathways from plasma membrane to nucleus via cytoplasm</a:t>
            </a: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cytoscape.org</a:t>
            </a:r>
          </a:p>
        </p:txBody>
      </p:sp>
      <p:pic>
        <p:nvPicPr>
          <p:cNvPr id="30722" name="Picture 2" descr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86513" y="2352675"/>
            <a:ext cx="2681287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 descr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2819400"/>
            <a:ext cx="14890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2667000"/>
            <a:ext cx="3733800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Oval 7"/>
          <p:cNvSpPr>
            <a:spLocks noChangeArrowheads="1"/>
          </p:cNvSpPr>
          <p:nvPr/>
        </p:nvSpPr>
        <p:spPr bwMode="auto">
          <a:xfrm>
            <a:off x="2895600" y="4724400"/>
            <a:ext cx="609600" cy="3810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/>
            <a:r>
              <a:rPr lang="en-US" sz="2000">
                <a:solidFill>
                  <a:schemeClr val="tx1"/>
                </a:solidFill>
                <a:latin typeface="Calibri" charset="0"/>
              </a:rPr>
              <a:t>Raf-1</a:t>
            </a:r>
          </a:p>
        </p:txBody>
      </p:sp>
      <p:sp>
        <p:nvSpPr>
          <p:cNvPr id="30728" name="Oval 8"/>
          <p:cNvSpPr>
            <a:spLocks noChangeArrowheads="1"/>
          </p:cNvSpPr>
          <p:nvPr/>
        </p:nvSpPr>
        <p:spPr bwMode="auto">
          <a:xfrm>
            <a:off x="2438400" y="5105400"/>
            <a:ext cx="609600" cy="3810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/>
            <a:r>
              <a:rPr lang="en-US" sz="2000">
                <a:solidFill>
                  <a:schemeClr val="tx1"/>
                </a:solidFill>
                <a:latin typeface="Calibri" charset="0"/>
              </a:rPr>
              <a:t>Mek</a:t>
            </a:r>
          </a:p>
        </p:txBody>
      </p:sp>
      <p:sp>
        <p:nvSpPr>
          <p:cNvPr id="30729" name="Oval 9"/>
          <p:cNvSpPr>
            <a:spLocks noChangeArrowheads="1"/>
          </p:cNvSpPr>
          <p:nvPr/>
        </p:nvSpPr>
        <p:spPr bwMode="auto">
          <a:xfrm>
            <a:off x="1752600" y="5410200"/>
            <a:ext cx="792163" cy="3810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/>
            <a:r>
              <a:rPr lang="en-US" sz="2000">
                <a:solidFill>
                  <a:schemeClr val="tx1"/>
                </a:solidFill>
                <a:latin typeface="Calibri" charset="0"/>
              </a:rPr>
              <a:t>MAPK</a:t>
            </a:r>
          </a:p>
        </p:txBody>
      </p:sp>
      <p:sp>
        <p:nvSpPr>
          <p:cNvPr id="30730" name="Oval 10"/>
          <p:cNvSpPr>
            <a:spLocks noChangeArrowheads="1"/>
          </p:cNvSpPr>
          <p:nvPr/>
        </p:nvSpPr>
        <p:spPr bwMode="auto">
          <a:xfrm>
            <a:off x="1066800" y="5715000"/>
            <a:ext cx="609600" cy="3810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/>
            <a:r>
              <a:rPr lang="en-US" sz="2000">
                <a:solidFill>
                  <a:schemeClr val="tx1"/>
                </a:solidFill>
                <a:latin typeface="Calibri" charset="0"/>
              </a:rPr>
              <a:t>TFs</a:t>
            </a:r>
          </a:p>
        </p:txBody>
      </p:sp>
      <p:sp>
        <p:nvSpPr>
          <p:cNvPr id="30731" name="Rectangle 11"/>
          <p:cNvSpPr>
            <a:spLocks noChangeArrowheads="1"/>
          </p:cNvSpPr>
          <p:nvPr/>
        </p:nvSpPr>
        <p:spPr bwMode="auto">
          <a:xfrm>
            <a:off x="76200" y="6096000"/>
            <a:ext cx="35814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/>
            <a:r>
              <a:rPr lang="en-US" sz="1600">
                <a:solidFill>
                  <a:schemeClr val="tx1"/>
                </a:solidFill>
                <a:latin typeface="Calibri" charset="0"/>
              </a:rPr>
              <a:t>Nucleus - Growth Control</a:t>
            </a:r>
          </a:p>
          <a:p>
            <a:pPr defTabSz="457200"/>
            <a:r>
              <a:rPr lang="en-US" sz="1600">
                <a:solidFill>
                  <a:schemeClr val="tx1"/>
                </a:solidFill>
                <a:latin typeface="Calibri" charset="0"/>
              </a:rPr>
              <a:t>Mitogenesis</a:t>
            </a:r>
          </a:p>
        </p:txBody>
      </p:sp>
      <p:sp>
        <p:nvSpPr>
          <p:cNvPr id="30732" name="Line 12"/>
          <p:cNvSpPr>
            <a:spLocks noChangeShapeType="1"/>
          </p:cNvSpPr>
          <p:nvPr/>
        </p:nvSpPr>
        <p:spPr bwMode="auto">
          <a:xfrm flipH="1">
            <a:off x="2209800" y="4800600"/>
            <a:ext cx="1676400" cy="12080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304800" y="4648200"/>
            <a:ext cx="2057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defTabSz="457200">
              <a:spcBef>
                <a:spcPct val="50000"/>
              </a:spcBef>
            </a:pPr>
            <a:r>
              <a:rPr lang="en-US" sz="1600">
                <a:solidFill>
                  <a:schemeClr val="tx1"/>
                </a:solidFill>
                <a:latin typeface="Calibri" charset="0"/>
              </a:rPr>
              <a:t>MAP Kinase Cascade</a:t>
            </a:r>
          </a:p>
        </p:txBody>
      </p:sp>
      <p:sp>
        <p:nvSpPr>
          <p:cNvPr id="30734" name="Oval 14"/>
          <p:cNvSpPr>
            <a:spLocks noChangeArrowheads="1"/>
          </p:cNvSpPr>
          <p:nvPr/>
        </p:nvSpPr>
        <p:spPr bwMode="auto">
          <a:xfrm>
            <a:off x="3276600" y="4267200"/>
            <a:ext cx="609600" cy="3810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/>
            <a:r>
              <a:rPr lang="en-US" sz="2000">
                <a:solidFill>
                  <a:schemeClr val="tx1"/>
                </a:solidFill>
                <a:latin typeface="Calibri" charset="0"/>
              </a:rPr>
              <a:t>Ras</a:t>
            </a:r>
          </a:p>
        </p:txBody>
      </p:sp>
      <p:sp>
        <p:nvSpPr>
          <p:cNvPr id="30735" name="Rectangle 15"/>
          <p:cNvSpPr>
            <a:spLocks noChangeArrowheads="1"/>
          </p:cNvSpPr>
          <p:nvPr/>
        </p:nvSpPr>
        <p:spPr bwMode="auto">
          <a:xfrm>
            <a:off x="4191000" y="2209800"/>
            <a:ext cx="1976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defTabSz="457200"/>
            <a:r>
              <a:rPr lang="en-US" sz="2000">
                <a:solidFill>
                  <a:schemeClr val="tx1"/>
                </a:solidFill>
                <a:latin typeface="Calibri" charset="0"/>
              </a:rPr>
              <a:t>NetMatch query</a:t>
            </a:r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4114800" y="5562600"/>
            <a:ext cx="22177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defTabSz="457200"/>
            <a:r>
              <a:rPr lang="en-US" sz="1600">
                <a:solidFill>
                  <a:schemeClr val="tx1"/>
                </a:solidFill>
                <a:latin typeface="Calibri" charset="0"/>
              </a:rPr>
              <a:t>Shortest path between</a:t>
            </a:r>
          </a:p>
          <a:p>
            <a:pPr algn="l" defTabSz="457200"/>
            <a:r>
              <a:rPr lang="en-US" sz="1600">
                <a:solidFill>
                  <a:schemeClr val="tx1"/>
                </a:solidFill>
                <a:latin typeface="Calibri" charset="0"/>
              </a:rPr>
              <a:t>subgraph matches</a:t>
            </a:r>
          </a:p>
        </p:txBody>
      </p:sp>
      <p:sp>
        <p:nvSpPr>
          <p:cNvPr id="30737" name="AutoShape 17"/>
          <p:cNvSpPr>
            <a:spLocks noChangeArrowheads="1"/>
          </p:cNvSpPr>
          <p:nvPr/>
        </p:nvSpPr>
        <p:spPr bwMode="auto">
          <a:xfrm>
            <a:off x="3962400" y="3352800"/>
            <a:ext cx="762000" cy="6096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defTabSz="457200"/>
            <a:endParaRPr lang="en-US" sz="180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30738" name="AutoShape 18"/>
          <p:cNvSpPr>
            <a:spLocks noChangeArrowheads="1"/>
          </p:cNvSpPr>
          <p:nvPr/>
        </p:nvSpPr>
        <p:spPr bwMode="auto">
          <a:xfrm>
            <a:off x="5715000" y="3352800"/>
            <a:ext cx="762000" cy="6096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defTabSz="457200"/>
            <a:endParaRPr lang="en-US" sz="180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30739" name="Rectangle 19"/>
          <p:cNvSpPr>
            <a:spLocks noChangeArrowheads="1"/>
          </p:cNvSpPr>
          <p:nvPr/>
        </p:nvSpPr>
        <p:spPr bwMode="auto">
          <a:xfrm>
            <a:off x="381000" y="2209800"/>
            <a:ext cx="3276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defTabSz="457200"/>
            <a:r>
              <a:rPr lang="en-US" sz="2000">
                <a:solidFill>
                  <a:schemeClr val="tx1"/>
                </a:solidFill>
                <a:latin typeface="Calibri" charset="0"/>
              </a:rPr>
              <a:t>Signaling pathway example</a:t>
            </a:r>
          </a:p>
        </p:txBody>
      </p:sp>
      <p:pic>
        <p:nvPicPr>
          <p:cNvPr id="30740" name="Picture 20" descr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86600" y="5154613"/>
            <a:ext cx="1720850" cy="170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1" name="Rectangle 21"/>
          <p:cNvSpPr>
            <a:spLocks noChangeArrowheads="1"/>
          </p:cNvSpPr>
          <p:nvPr/>
        </p:nvSpPr>
        <p:spPr bwMode="auto">
          <a:xfrm>
            <a:off x="6705600" y="1905000"/>
            <a:ext cx="2189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defTabSz="457200"/>
            <a:r>
              <a:rPr lang="en-US" sz="2000">
                <a:solidFill>
                  <a:schemeClr val="tx1"/>
                </a:solidFill>
                <a:latin typeface="Calibri" charset="0"/>
              </a:rPr>
              <a:t>NetMatch Results</a:t>
            </a:r>
          </a:p>
        </p:txBody>
      </p:sp>
      <p:sp>
        <p:nvSpPr>
          <p:cNvPr id="30742" name="AutoShape 22"/>
          <p:cNvSpPr>
            <a:spLocks noChangeArrowheads="1"/>
          </p:cNvSpPr>
          <p:nvPr/>
        </p:nvSpPr>
        <p:spPr bwMode="auto">
          <a:xfrm rot="5400000">
            <a:off x="6858000" y="4953000"/>
            <a:ext cx="762000" cy="6096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defTabSz="457200"/>
            <a:endParaRPr lang="en-US" sz="1800">
              <a:solidFill>
                <a:schemeClr val="tx1"/>
              </a:solidFill>
              <a:latin typeface="Calibri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84045">
            <a:off x="4892675" y="4114800"/>
            <a:ext cx="2125663" cy="222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7793038" y="4419600"/>
            <a:ext cx="533400" cy="1371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5344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charset="0"/>
                <a:ea typeface="ＭＳ Ｐゴシック" charset="-128"/>
              </a:rPr>
              <a:t>Interpreting Gene Lists</a:t>
            </a:r>
          </a:p>
        </p:txBody>
      </p:sp>
      <p:pic>
        <p:nvPicPr>
          <p:cNvPr id="15365" name="Picture 4" descr="microar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41148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8" descr="MCj00786250000[1]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/>
              <a:stretch>
                <a:fillRect/>
              </a:stretch>
            </p:blipFill>
          </mc:Choice>
          <mc:Fallback>
            <p:blipFill>
              <a:blip r:embed="rId6"/>
              <a:srcRect/>
              <a:stretch>
                <a:fillRect/>
              </a:stretch>
            </p:blipFill>
          </mc:Fallback>
        </mc:AlternateContent>
        <p:spPr bwMode="auto">
          <a:xfrm>
            <a:off x="8132763" y="3886200"/>
            <a:ext cx="40163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3"/>
          <p:cNvPicPr>
            <a:picLocks noChangeAspect="1" noChangeArrowheads="1"/>
          </p:cNvPicPr>
          <p:nvPr/>
        </p:nvPicPr>
        <p:blipFill>
          <a:blip r:embed="rId7"/>
          <a:srcRect l="45250" t="13792" r="30383" b="31033"/>
          <a:stretch>
            <a:fillRect/>
          </a:stretch>
        </p:blipFill>
        <p:spPr bwMode="auto">
          <a:xfrm>
            <a:off x="2971800" y="3657600"/>
            <a:ext cx="533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ight Arrow 13"/>
          <p:cNvSpPr/>
          <p:nvPr/>
        </p:nvSpPr>
        <p:spPr bwMode="auto">
          <a:xfrm>
            <a:off x="1600200" y="4343400"/>
            <a:ext cx="1280160" cy="822960"/>
          </a:xfrm>
          <a:prstGeom prst="rightArrow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15" name="Right Arrow 14"/>
          <p:cNvSpPr/>
          <p:nvPr/>
        </p:nvSpPr>
        <p:spPr bwMode="auto">
          <a:xfrm>
            <a:off x="6400800" y="4191000"/>
            <a:ext cx="1280160" cy="822960"/>
          </a:xfrm>
          <a:prstGeom prst="rightArrow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15374" name="Rectangle 11"/>
          <p:cNvSpPr>
            <a:spLocks noChangeArrowheads="1"/>
          </p:cNvSpPr>
          <p:nvPr/>
        </p:nvSpPr>
        <p:spPr bwMode="auto">
          <a:xfrm>
            <a:off x="1524000" y="3733800"/>
            <a:ext cx="1301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Ranking or</a:t>
            </a:r>
          </a:p>
          <a:p>
            <a:pPr algn="ctr"/>
            <a:r>
              <a:rPr lang="en-US" sz="1800"/>
              <a:t>clustering</a:t>
            </a:r>
          </a:p>
        </p:txBody>
      </p:sp>
      <p:sp>
        <p:nvSpPr>
          <p:cNvPr id="15375" name="Rectangle 16"/>
          <p:cNvSpPr>
            <a:spLocks noChangeArrowheads="1"/>
          </p:cNvSpPr>
          <p:nvPr/>
        </p:nvSpPr>
        <p:spPr bwMode="auto">
          <a:xfrm>
            <a:off x="7573963" y="5181600"/>
            <a:ext cx="15700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Eureka! New</a:t>
            </a:r>
          </a:p>
          <a:p>
            <a:pPr algn="ctr"/>
            <a:r>
              <a:rPr lang="en-US" sz="1800"/>
              <a:t>heart disease</a:t>
            </a:r>
          </a:p>
          <a:p>
            <a:pPr algn="ctr"/>
            <a:r>
              <a:rPr lang="en-US" sz="1800"/>
              <a:t>gene!</a:t>
            </a:r>
          </a:p>
        </p:txBody>
      </p:sp>
      <p:pic>
        <p:nvPicPr>
          <p:cNvPr id="15376" name="Picture 2" descr="h_glycolysisPathway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81400" y="3657600"/>
            <a:ext cx="1651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7" name="Rectangle 11"/>
          <p:cNvSpPr>
            <a:spLocks noChangeArrowheads="1"/>
          </p:cNvSpPr>
          <p:nvPr/>
        </p:nvSpPr>
        <p:spPr bwMode="auto">
          <a:xfrm>
            <a:off x="3581400" y="5602288"/>
            <a:ext cx="2514600" cy="646112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Prior knowledge about cellular processes</a:t>
            </a:r>
          </a:p>
        </p:txBody>
      </p:sp>
      <p:sp>
        <p:nvSpPr>
          <p:cNvPr id="15378" name="Rectangle 16"/>
          <p:cNvSpPr>
            <a:spLocks noChangeArrowheads="1"/>
          </p:cNvSpPr>
          <p:nvPr/>
        </p:nvSpPr>
        <p:spPr bwMode="auto">
          <a:xfrm>
            <a:off x="6248400" y="3621088"/>
            <a:ext cx="1219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Analysis tools</a:t>
            </a:r>
          </a:p>
        </p:txBody>
      </p:sp>
      <p:sp>
        <p:nvSpPr>
          <p:cNvPr id="15379" name="Content Placeholder 12"/>
          <p:cNvSpPr>
            <a:spLocks noGrp="1"/>
          </p:cNvSpPr>
          <p:nvPr>
            <p:ph idx="1"/>
          </p:nvPr>
        </p:nvSpPr>
        <p:spPr>
          <a:xfrm>
            <a:off x="304800" y="1219200"/>
            <a:ext cx="8839200" cy="2133600"/>
          </a:xfrm>
        </p:spPr>
        <p:txBody>
          <a:bodyPr/>
          <a:lstStyle/>
          <a:p>
            <a:r>
              <a:rPr lang="en-US" sz="2200" smtClean="0">
                <a:latin typeface="Calibri" charset="0"/>
                <a:ea typeface="ＭＳ Ｐゴシック" charset="-128"/>
              </a:rPr>
              <a:t>My cool new screen worked and produced 1000 hits!  …Now what?</a:t>
            </a:r>
          </a:p>
          <a:p>
            <a:r>
              <a:rPr lang="en-US" sz="2200" smtClean="0">
                <a:latin typeface="Calibri" charset="0"/>
                <a:ea typeface="ＭＳ Ｐゴシック" charset="-128"/>
              </a:rPr>
              <a:t>Genome-Scale Analysis (Omics)</a:t>
            </a:r>
          </a:p>
          <a:p>
            <a:pPr lvl="1"/>
            <a:r>
              <a:rPr lang="en-US" sz="2000" smtClean="0">
                <a:latin typeface="Calibri" charset="0"/>
                <a:ea typeface="ＭＳ Ｐゴシック" charset="-128"/>
              </a:rPr>
              <a:t>Genomics, Proteomics</a:t>
            </a:r>
          </a:p>
          <a:p>
            <a:r>
              <a:rPr lang="en-US" sz="2200" smtClean="0">
                <a:latin typeface="Calibri" charset="0"/>
                <a:ea typeface="ＭＳ Ｐゴシック" charset="-128"/>
              </a:rPr>
              <a:t>Tell me what’s interesting about these genes</a:t>
            </a:r>
          </a:p>
          <a:p>
            <a:pPr lvl="1"/>
            <a:r>
              <a:rPr lang="en-US" sz="2000" smtClean="0">
                <a:latin typeface="Calibri" charset="0"/>
                <a:ea typeface="ＭＳ Ｐゴシック" charset="-128"/>
              </a:rPr>
              <a:t>Are they enriched in known pathways, complexes, functions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9538"/>
            <a:ext cx="8229600" cy="1143000"/>
          </a:xfrm>
        </p:spPr>
        <p:txBody>
          <a:bodyPr lIns="91440" tIns="45720" rIns="91440" bIns="45720" anchor="ctr">
            <a:normAutofit/>
          </a:bodyPr>
          <a:lstStyle/>
          <a:p>
            <a:r>
              <a:rPr lang="en-US" dirty="0"/>
              <a:t>Find Expressed Motifs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cytoscape.org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3124200" y="5105400"/>
            <a:ext cx="5638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defTabSz="457200"/>
            <a:r>
              <a:rPr lang="en-US" sz="1800" dirty="0">
                <a:solidFill>
                  <a:schemeClr val="tx1"/>
                </a:solidFill>
                <a:latin typeface="Calibri" charset="0"/>
              </a:rPr>
              <a:t>Protein		Differential Expression Significance</a:t>
            </a:r>
          </a:p>
          <a:p>
            <a:pPr algn="l" defTabSz="457200"/>
            <a:r>
              <a:rPr lang="en-US" sz="1800" dirty="0">
                <a:solidFill>
                  <a:schemeClr val="tx1"/>
                </a:solidFill>
                <a:latin typeface="Calibri" charset="0"/>
              </a:rPr>
              <a:t>YLR075W</a:t>
            </a:r>
            <a:r>
              <a:rPr lang="en-US" sz="1800" dirty="0" smtClean="0">
                <a:solidFill>
                  <a:schemeClr val="tx1"/>
                </a:solidFill>
                <a:latin typeface="Calibri" charset="0"/>
              </a:rPr>
              <a:t>		1.7255E</a:t>
            </a:r>
            <a:r>
              <a:rPr lang="en-US" sz="1800" dirty="0">
                <a:solidFill>
                  <a:schemeClr val="tx1"/>
                </a:solidFill>
                <a:latin typeface="Calibri" charset="0"/>
              </a:rPr>
              <a:t>-4</a:t>
            </a:r>
          </a:p>
          <a:p>
            <a:pPr algn="l" defTabSz="457200"/>
            <a:r>
              <a:rPr lang="en-US" sz="1800" dirty="0">
                <a:solidFill>
                  <a:schemeClr val="tx1"/>
                </a:solidFill>
                <a:latin typeface="Calibri" charset="0"/>
              </a:rPr>
              <a:t>YGR085C</a:t>
            </a:r>
            <a:r>
              <a:rPr lang="en-US" sz="1800" dirty="0" smtClean="0">
                <a:solidFill>
                  <a:schemeClr val="tx1"/>
                </a:solidFill>
                <a:latin typeface="Calibri" charset="0"/>
              </a:rPr>
              <a:t>		2.639E</a:t>
            </a:r>
            <a:r>
              <a:rPr lang="en-US" sz="1800" dirty="0">
                <a:solidFill>
                  <a:schemeClr val="tx1"/>
                </a:solidFill>
                <a:latin typeface="Calibri" charset="0"/>
              </a:rPr>
              <a:t>-4</a:t>
            </a:r>
          </a:p>
          <a:p>
            <a:pPr algn="l" defTabSz="457200"/>
            <a:r>
              <a:rPr lang="en-US" sz="1800" dirty="0">
                <a:solidFill>
                  <a:schemeClr val="tx1"/>
                </a:solidFill>
                <a:latin typeface="Calibri" charset="0"/>
              </a:rPr>
              <a:t>YPR102C</a:t>
            </a:r>
            <a:r>
              <a:rPr lang="en-US" sz="1800" dirty="0" smtClean="0">
                <a:solidFill>
                  <a:schemeClr val="tx1"/>
                </a:solidFill>
                <a:latin typeface="Calibri" charset="0"/>
              </a:rPr>
              <a:t>		3.7183E</a:t>
            </a:r>
            <a:r>
              <a:rPr lang="en-US" sz="1800" dirty="0">
                <a:solidFill>
                  <a:schemeClr val="tx1"/>
                </a:solidFill>
                <a:latin typeface="Calibri" charset="0"/>
              </a:rPr>
              <a:t>-4</a:t>
            </a:r>
          </a:p>
        </p:txBody>
      </p:sp>
      <p:pic>
        <p:nvPicPr>
          <p:cNvPr id="31748" name="Picture 4" descr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1676400"/>
            <a:ext cx="132238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 descr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8813" y="1420813"/>
            <a:ext cx="4675187" cy="334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AutoShape 6"/>
          <p:cNvSpPr>
            <a:spLocks noChangeArrowheads="1"/>
          </p:cNvSpPr>
          <p:nvPr/>
        </p:nvSpPr>
        <p:spPr bwMode="auto">
          <a:xfrm>
            <a:off x="3733800" y="2819400"/>
            <a:ext cx="762000" cy="6096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defTabSz="457200"/>
            <a:endParaRPr lang="en-US" sz="180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2209800" y="1219200"/>
            <a:ext cx="1976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defTabSz="457200"/>
            <a:r>
              <a:rPr lang="en-US" sz="2000">
                <a:solidFill>
                  <a:schemeClr val="tx1"/>
                </a:solidFill>
                <a:latin typeface="Calibri" charset="0"/>
              </a:rPr>
              <a:t>NetMatch query</a:t>
            </a: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5791200" y="990600"/>
            <a:ext cx="2189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defTabSz="457200"/>
            <a:r>
              <a:rPr lang="en-US" sz="2000">
                <a:solidFill>
                  <a:schemeClr val="tx1"/>
                </a:solidFill>
                <a:latin typeface="Calibri" charset="0"/>
              </a:rPr>
              <a:t>NetMatch Results</a:t>
            </a:r>
          </a:p>
        </p:txBody>
      </p:sp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304800" y="1981200"/>
            <a:ext cx="20574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defTabSz="457200"/>
            <a:r>
              <a:rPr lang="en-US" sz="1600">
                <a:solidFill>
                  <a:schemeClr val="tx1"/>
                </a:solidFill>
                <a:latin typeface="Calibri" charset="0"/>
              </a:rPr>
              <a:t>Find specific</a:t>
            </a:r>
          </a:p>
          <a:p>
            <a:pPr algn="l" defTabSz="457200"/>
            <a:r>
              <a:rPr lang="en-US" sz="1600">
                <a:solidFill>
                  <a:schemeClr val="tx1"/>
                </a:solidFill>
                <a:latin typeface="Calibri" charset="0"/>
              </a:rPr>
              <a:t>subgraphs where</a:t>
            </a:r>
          </a:p>
          <a:p>
            <a:pPr algn="l" defTabSz="457200"/>
            <a:r>
              <a:rPr lang="en-US" sz="1600">
                <a:solidFill>
                  <a:schemeClr val="tx1"/>
                </a:solidFill>
                <a:latin typeface="Calibri" charset="0"/>
              </a:rPr>
              <a:t>certain nodes are</a:t>
            </a:r>
          </a:p>
          <a:p>
            <a:pPr algn="l" defTabSz="457200"/>
            <a:r>
              <a:rPr lang="en-US" sz="1600">
                <a:solidFill>
                  <a:schemeClr val="tx1"/>
                </a:solidFill>
                <a:latin typeface="Calibri" charset="0"/>
              </a:rPr>
              <a:t>significantly differentially</a:t>
            </a:r>
          </a:p>
          <a:p>
            <a:pPr algn="l" defTabSz="457200"/>
            <a:r>
              <a:rPr lang="en-US" sz="1600">
                <a:solidFill>
                  <a:schemeClr val="tx1"/>
                </a:solidFill>
                <a:latin typeface="Calibri" charset="0"/>
              </a:rPr>
              <a:t>expressed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Lab Time</a:t>
            </a:r>
            <a:br>
              <a:rPr lang="en-US" smtClean="0"/>
            </a:br>
            <a:r>
              <a:rPr lang="en-US" smtClean="0"/>
              <a:t>Find motifs with Netmatch</a:t>
            </a:r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Use the provided dataset (not yet in sampleData)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cytoscape.org</a:t>
            </a:r>
            <a:endParaRPr lang="nl-N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-128"/>
              </a:rPr>
              <a:t>Cytoscape 2.8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-128"/>
              </a:rPr>
              <a:t>Cytoscape 2.8 beta out now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-128"/>
              </a:rPr>
              <a:t>http://chianti.ucsd.edu/Cyto-2_8-beta/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-128"/>
              </a:rPr>
              <a:t>Equations in attributes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-128"/>
              </a:rPr>
              <a:t>Custom graphics</a:t>
            </a:r>
          </a:p>
          <a:p>
            <a:r>
              <a:rPr lang="en-US" dirty="0" smtClean="0">
                <a:latin typeface="Calibri" charset="0"/>
                <a:ea typeface="ＭＳ Ｐゴシック" charset="-128"/>
              </a:rPr>
              <a:t>Demo of new features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B0A591-AA09-6B4E-B4FC-97A35DB1B82E}" type="slidenum">
              <a:rPr lang="en-US" smtClean="0"/>
              <a:pPr>
                <a:defRPr/>
              </a:pPr>
              <a:t>143</a:t>
            </a:fld>
            <a:endParaRPr lang="en-US"/>
          </a:p>
        </p:txBody>
      </p:sp>
      <p:pic>
        <p:nvPicPr>
          <p:cNvPr id="22531" name="Picture 7" descr="Screen shot 2010-07-10 at 3.24.30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26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3"/>
          <p:cNvSpPr>
            <a:spLocks noChangeArrowheads="1"/>
          </p:cNvSpPr>
          <p:nvPr/>
        </p:nvSpPr>
        <p:spPr bwMode="auto">
          <a:xfrm>
            <a:off x="2749550" y="0"/>
            <a:ext cx="6394450" cy="5699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000"/>
              <a:t>http://cytoscapeweb.cytoscape.org/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Day 2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62000"/>
            <a:ext cx="9144000" cy="1771650"/>
          </a:xfrm>
        </p:spPr>
        <p:txBody>
          <a:bodyPr/>
          <a:lstStyle/>
          <a:p>
            <a:r>
              <a:rPr lang="en-US" sz="4000" dirty="0" smtClean="0"/>
              <a:t>Visualizing gene set enrichment analysis results</a:t>
            </a:r>
            <a:endParaRPr lang="en-US" sz="4000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53581" y="2743200"/>
            <a:ext cx="7036838" cy="762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Gary </a:t>
            </a:r>
            <a:r>
              <a:rPr lang="en-US" sz="2400" dirty="0" smtClean="0"/>
              <a:t>Bader</a:t>
            </a:r>
            <a:endParaRPr lang="en-US" sz="2400" dirty="0"/>
          </a:p>
        </p:txBody>
      </p:sp>
      <p:pic>
        <p:nvPicPr>
          <p:cNvPr id="15364" name="Picture 1" descr="FINAL PPT COVLOGO.jpg"/>
          <p:cNvPicPr>
            <a:picLocks noChangeAspect="1"/>
          </p:cNvPicPr>
          <p:nvPr/>
        </p:nvPicPr>
        <p:blipFill>
          <a:blip r:embed="rId3"/>
          <a:srcRect l="1996" t="20181" r="1047" b="14758"/>
          <a:stretch>
            <a:fillRect/>
          </a:stretch>
        </p:blipFill>
        <p:spPr bwMode="auto">
          <a:xfrm>
            <a:off x="1333500" y="3657600"/>
            <a:ext cx="6477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2" descr="FINAL PPT COVPIC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00" y="4438650"/>
            <a:ext cx="91313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Enrichment </a:t>
            </a:r>
            <a:r>
              <a:rPr lang="en-US" dirty="0" smtClean="0"/>
              <a:t>Test: General Framework</a:t>
            </a:r>
            <a:endParaRPr lang="en-US" dirty="0"/>
          </a:p>
        </p:txBody>
      </p:sp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6516688" y="1983167"/>
            <a:ext cx="2016125" cy="2305050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6197" name="Text Box 4"/>
          <p:cNvSpPr txBox="1">
            <a:spLocks noChangeArrowheads="1"/>
          </p:cNvSpPr>
          <p:nvPr/>
        </p:nvSpPr>
        <p:spPr bwMode="auto">
          <a:xfrm>
            <a:off x="6516688" y="2200655"/>
            <a:ext cx="230505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tabLst>
                <a:tab pos="1160463" algn="l"/>
              </a:tabLst>
            </a:pPr>
            <a:r>
              <a:rPr lang="en-US" sz="1500" b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Spindle	0.00001</a:t>
            </a:r>
          </a:p>
          <a:p>
            <a:pPr>
              <a:tabLst>
                <a:tab pos="1160463" algn="l"/>
              </a:tabLst>
            </a:pPr>
            <a:r>
              <a:rPr lang="en-US" sz="1500" b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Apoptosis	0.00025</a:t>
            </a:r>
          </a:p>
        </p:txBody>
      </p:sp>
      <p:sp>
        <p:nvSpPr>
          <p:cNvPr id="136198" name="AutoShape 5"/>
          <p:cNvSpPr>
            <a:spLocks noChangeArrowheads="1"/>
          </p:cNvSpPr>
          <p:nvPr/>
        </p:nvSpPr>
        <p:spPr bwMode="auto">
          <a:xfrm>
            <a:off x="3221038" y="4814473"/>
            <a:ext cx="914400" cy="782638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6199" name="AutoShape 6"/>
          <p:cNvSpPr>
            <a:spLocks noChangeArrowheads="1"/>
          </p:cNvSpPr>
          <p:nvPr/>
        </p:nvSpPr>
        <p:spPr bwMode="auto">
          <a:xfrm>
            <a:off x="3941763" y="5111336"/>
            <a:ext cx="914400" cy="782637"/>
          </a:xfrm>
          <a:prstGeom prst="can">
            <a:avLst>
              <a:gd name="adj" fmla="val 25000"/>
            </a:avLst>
          </a:prstGeom>
          <a:solidFill>
            <a:srgbClr val="99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4935" name="AutoShape 7"/>
          <p:cNvSpPr>
            <a:spLocks noChangeArrowheads="1"/>
          </p:cNvSpPr>
          <p:nvPr/>
        </p:nvSpPr>
        <p:spPr bwMode="auto">
          <a:xfrm rot="-5400000">
            <a:off x="3933032" y="4081048"/>
            <a:ext cx="503238" cy="485775"/>
          </a:xfrm>
          <a:prstGeom prst="rightArrow">
            <a:avLst>
              <a:gd name="adj1" fmla="val 43787"/>
              <a:gd name="adj2" fmla="val 64704"/>
            </a:avLst>
          </a:prstGeom>
          <a:solidFill>
            <a:srgbClr val="FFFF2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B2B2B2">
                <a:alpha val="74997"/>
              </a:srgbClr>
            </a:outerShdw>
          </a:effectLst>
        </p:spPr>
        <p:txBody>
          <a:bodyPr vert="eaVert"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6205" name="Text Box 12"/>
          <p:cNvSpPr txBox="1">
            <a:spLocks noChangeArrowheads="1"/>
          </p:cNvSpPr>
          <p:nvPr/>
        </p:nvSpPr>
        <p:spPr bwMode="auto">
          <a:xfrm>
            <a:off x="250824" y="1289096"/>
            <a:ext cx="24479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Experimental</a:t>
            </a:r>
          </a:p>
          <a:p>
            <a:pPr algn="ctr">
              <a:spcBef>
                <a:spcPct val="0"/>
              </a:spcBef>
            </a:pPr>
            <a:r>
              <a:rPr lang="en-US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Data</a:t>
            </a:r>
            <a:endParaRPr lang="en-US" b="1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4942" name="AutoShape 14"/>
          <p:cNvSpPr>
            <a:spLocks noChangeArrowheads="1"/>
          </p:cNvSpPr>
          <p:nvPr/>
        </p:nvSpPr>
        <p:spPr bwMode="auto">
          <a:xfrm>
            <a:off x="2482850" y="2919792"/>
            <a:ext cx="503238" cy="485775"/>
          </a:xfrm>
          <a:prstGeom prst="rightArrow">
            <a:avLst>
              <a:gd name="adj1" fmla="val 43787"/>
              <a:gd name="adj2" fmla="val 64704"/>
            </a:avLst>
          </a:prstGeom>
          <a:solidFill>
            <a:srgbClr val="FFFF2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B2B2B2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6210" name="Line 17"/>
          <p:cNvSpPr>
            <a:spLocks noChangeShapeType="1"/>
          </p:cNvSpPr>
          <p:nvPr/>
        </p:nvSpPr>
        <p:spPr bwMode="auto">
          <a:xfrm>
            <a:off x="7667625" y="1983167"/>
            <a:ext cx="0" cy="2305050"/>
          </a:xfrm>
          <a:prstGeom prst="line">
            <a:avLst/>
          </a:prstGeom>
          <a:noFill/>
          <a:ln w="28575">
            <a:solidFill>
              <a:srgbClr val="5F5F5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6211" name="Text Box 18"/>
          <p:cNvSpPr txBox="1">
            <a:spLocks noChangeArrowheads="1"/>
          </p:cNvSpPr>
          <p:nvPr/>
        </p:nvSpPr>
        <p:spPr bwMode="auto">
          <a:xfrm>
            <a:off x="2702477" y="5606659"/>
            <a:ext cx="1239286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Gene-set</a:t>
            </a:r>
          </a:p>
          <a:p>
            <a:pPr>
              <a:spcBef>
                <a:spcPct val="0"/>
              </a:spcBef>
            </a:pPr>
            <a:r>
              <a:rPr lang="en-US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Databases</a:t>
            </a:r>
          </a:p>
        </p:txBody>
      </p:sp>
      <p:sp>
        <p:nvSpPr>
          <p:cNvPr id="124947" name="Rectangle 19"/>
          <p:cNvSpPr>
            <a:spLocks noChangeArrowheads="1"/>
          </p:cNvSpPr>
          <p:nvPr/>
        </p:nvSpPr>
        <p:spPr bwMode="auto">
          <a:xfrm>
            <a:off x="3419475" y="2487992"/>
            <a:ext cx="1728788" cy="1295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B2B2B2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ENRICHMENT</a:t>
            </a:r>
          </a:p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TEST</a:t>
            </a:r>
          </a:p>
        </p:txBody>
      </p:sp>
      <p:sp>
        <p:nvSpPr>
          <p:cNvPr id="124948" name="AutoShape 20"/>
          <p:cNvSpPr>
            <a:spLocks noChangeArrowheads="1"/>
          </p:cNvSpPr>
          <p:nvPr/>
        </p:nvSpPr>
        <p:spPr bwMode="auto">
          <a:xfrm>
            <a:off x="5581650" y="2919792"/>
            <a:ext cx="503238" cy="485775"/>
          </a:xfrm>
          <a:prstGeom prst="rightArrow">
            <a:avLst>
              <a:gd name="adj1" fmla="val 43787"/>
              <a:gd name="adj2" fmla="val 64704"/>
            </a:avLst>
          </a:prstGeom>
          <a:solidFill>
            <a:srgbClr val="FFFF2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B2B2B2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6214" name="Text Box 22"/>
          <p:cNvSpPr txBox="1">
            <a:spLocks noChangeArrowheads="1"/>
          </p:cNvSpPr>
          <p:nvPr/>
        </p:nvSpPr>
        <p:spPr bwMode="auto">
          <a:xfrm>
            <a:off x="6410421" y="1570463"/>
            <a:ext cx="23034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Enrichment Table</a:t>
            </a:r>
          </a:p>
        </p:txBody>
      </p:sp>
      <p:sp>
        <p:nvSpPr>
          <p:cNvPr id="120902" name="Rectangle 70"/>
          <p:cNvSpPr>
            <a:spLocks noChangeArrowheads="1"/>
          </p:cNvSpPr>
          <p:nvPr/>
        </p:nvSpPr>
        <p:spPr bwMode="auto">
          <a:xfrm>
            <a:off x="898525" y="1983167"/>
            <a:ext cx="1152525" cy="2305050"/>
          </a:xfrm>
          <a:prstGeom prst="rect">
            <a:avLst/>
          </a:prstGeom>
          <a:solidFill>
            <a:srgbClr val="FF643F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B2B2B2">
                <a:alpha val="74997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6219" name="Line 71"/>
          <p:cNvSpPr>
            <a:spLocks noChangeShapeType="1"/>
          </p:cNvSpPr>
          <p:nvPr/>
        </p:nvSpPr>
        <p:spPr bwMode="auto">
          <a:xfrm>
            <a:off x="898525" y="2199067"/>
            <a:ext cx="11509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6223" name="Line 75"/>
          <p:cNvSpPr>
            <a:spLocks noChangeShapeType="1"/>
          </p:cNvSpPr>
          <p:nvPr/>
        </p:nvSpPr>
        <p:spPr bwMode="auto">
          <a:xfrm>
            <a:off x="1258887" y="1983167"/>
            <a:ext cx="0" cy="2305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6224" name="Line 76"/>
          <p:cNvSpPr>
            <a:spLocks noChangeShapeType="1"/>
          </p:cNvSpPr>
          <p:nvPr/>
        </p:nvSpPr>
        <p:spPr bwMode="auto">
          <a:xfrm>
            <a:off x="1474787" y="1983167"/>
            <a:ext cx="0" cy="23050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6225" name="Line 77"/>
          <p:cNvSpPr>
            <a:spLocks noChangeShapeType="1"/>
          </p:cNvSpPr>
          <p:nvPr/>
        </p:nvSpPr>
        <p:spPr bwMode="auto">
          <a:xfrm>
            <a:off x="900112" y="2416555"/>
            <a:ext cx="11525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250825" y="810193"/>
            <a:ext cx="8713788" cy="6047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900" dirty="0" err="1">
                <a:solidFill>
                  <a:srgbClr val="00CC00"/>
                </a:solidFill>
                <a:latin typeface="Lucida Console" charset="0"/>
              </a:rPr>
              <a:t>GO.id</a:t>
            </a:r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        </a:t>
            </a:r>
            <a:r>
              <a:rPr lang="en-US" sz="900" dirty="0" err="1">
                <a:solidFill>
                  <a:srgbClr val="00CC00"/>
                </a:solidFill>
                <a:latin typeface="Lucida Console" charset="0"/>
              </a:rPr>
              <a:t>GO.name</a:t>
            </a:r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                                                 </a:t>
            </a:r>
            <a:r>
              <a:rPr lang="en-US" sz="900" dirty="0" err="1">
                <a:solidFill>
                  <a:srgbClr val="00CC00"/>
                </a:solidFill>
                <a:latin typeface="Lucida Console" charset="0"/>
              </a:rPr>
              <a:t>p.value</a:t>
            </a:r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     </a:t>
            </a:r>
            <a:r>
              <a:rPr lang="en-US" sz="900" dirty="0" err="1">
                <a:solidFill>
                  <a:srgbClr val="00CC00"/>
                </a:solidFill>
                <a:latin typeface="Lucida Console" charset="0"/>
              </a:rPr>
              <a:t>covercover.rat</a:t>
            </a:r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   </a:t>
            </a:r>
            <a:r>
              <a:rPr lang="en-US" sz="900" dirty="0" err="1">
                <a:solidFill>
                  <a:srgbClr val="00CC00"/>
                </a:solidFill>
                <a:latin typeface="Lucida Console" charset="0"/>
              </a:rPr>
              <a:t>Deg.mdn</a:t>
            </a:r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      </a:t>
            </a:r>
            <a:r>
              <a:rPr lang="en-US" sz="900" dirty="0" err="1">
                <a:solidFill>
                  <a:srgbClr val="00CC00"/>
                </a:solidFill>
                <a:latin typeface="Lucida Console" charset="0"/>
              </a:rPr>
              <a:t>Deg.iqr</a:t>
            </a:r>
            <a:endParaRPr lang="en-US" sz="900" dirty="0">
              <a:solidFill>
                <a:srgbClr val="00CC00"/>
              </a:solidFill>
              <a:latin typeface="Lucida Console" charset="0"/>
            </a:endParaRP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GO:0042330   taxis                                                       2.18E-06   23 0.056930693  54.94499375 9.139238998</a:t>
            </a:r>
          </a:p>
          <a:p>
            <a:r>
              <a:rPr lang="en-US" sz="900" b="1" dirty="0">
                <a:solidFill>
                  <a:srgbClr val="00CC00"/>
                </a:solidFill>
                <a:latin typeface="Lucida Console" charset="0"/>
              </a:rPr>
              <a:t>GO:0006935   chemotaxis                                                  2.18E-06   23 0.060209424  54.94499375 9.139238998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GO:0002460   adaptive immune response based on somatic recombination     7.10E-05   25 0.111111111  57.32306955 16.97054864</a:t>
            </a:r>
          </a:p>
          <a:p>
            <a:r>
              <a:rPr lang="en-US" sz="900" b="1" dirty="0">
                <a:solidFill>
                  <a:srgbClr val="00CC00"/>
                </a:solidFill>
                <a:latin typeface="Lucida Console" charset="0"/>
              </a:rPr>
              <a:t>GO:0002250   adaptive immune response                                    7.10E-05   25 0.111111111  57.32306955 16.97054864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GO:0002443   leukocyte mediated immunity                              0.000419328   23 0.097046414  58.27890582 15.58333739</a:t>
            </a:r>
          </a:p>
          <a:p>
            <a:r>
              <a:rPr lang="en-US" sz="900" b="1" dirty="0">
                <a:solidFill>
                  <a:srgbClr val="00CC00"/>
                </a:solidFill>
                <a:latin typeface="Lucida Console" charset="0"/>
              </a:rPr>
              <a:t>GO:0019724   B cell mediated immunity                                 0.000683758   20 0.114285714  57.84161096 15.03496347</a:t>
            </a:r>
          </a:p>
          <a:p>
            <a:r>
              <a:rPr lang="en-US" sz="900" b="1" dirty="0">
                <a:solidFill>
                  <a:srgbClr val="00CC00"/>
                </a:solidFill>
                <a:latin typeface="Lucida Console" charset="0"/>
              </a:rPr>
              <a:t>GO:0030099   myeloid cell differentiation                             0.000691589   24 0.089219331  62.22171598 10.35284833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GO:0002252   immune effector process                                  0.000775626   31 0.090116279  58.27890582 23.86214773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GO:0050764   regulation of </a:t>
            </a:r>
            <a:r>
              <a:rPr lang="en-US" sz="900" dirty="0" err="1">
                <a:solidFill>
                  <a:srgbClr val="00CC00"/>
                </a:solidFill>
                <a:latin typeface="Lucida Console" charset="0"/>
              </a:rPr>
              <a:t>phagocytosis</a:t>
            </a:r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                               0.000792138    8         0.2  53.54786293 5.742849971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GO:0050766   positive regulation of </a:t>
            </a:r>
            <a:r>
              <a:rPr lang="en-US" sz="900" dirty="0" err="1">
                <a:solidFill>
                  <a:srgbClr val="00CC00"/>
                </a:solidFill>
                <a:latin typeface="Lucida Console" charset="0"/>
              </a:rPr>
              <a:t>phagocytosis</a:t>
            </a:r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                      0.000792138    8 0.216216216  53.54786293 5.742849971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GO:0002449   lymphocyte mediated immunity                              0.00087216   22 0.101851852  57.84161096 16.13171132</a:t>
            </a:r>
          </a:p>
          <a:p>
            <a:r>
              <a:rPr lang="en-US" sz="900" b="1" dirty="0">
                <a:solidFill>
                  <a:srgbClr val="00CC00"/>
                </a:solidFill>
                <a:latin typeface="Lucida Console" charset="0"/>
              </a:rPr>
              <a:t>GO:0019838   growth factor binding                                    0.000913285   15 0.068181818   83.0405088 10.58734852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GO:0051258   protein polymerization                                    0.00108876   17 0.080952381  57.97543252 17.31639968</a:t>
            </a:r>
          </a:p>
          <a:p>
            <a:r>
              <a:rPr lang="en-US" sz="900" b="1" dirty="0">
                <a:solidFill>
                  <a:srgbClr val="00CC00"/>
                </a:solidFill>
                <a:latin typeface="Lucida Console" charset="0"/>
              </a:rPr>
              <a:t>GO:0005789   endoplasmic reticulum membrane                           0.001178198   18 0.036072144  64.02284752 12.05209158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GO:0016064   immunoglobulin mediated immune response                  0.001444464   19 0.113095238  58.27890582 15.58333739</a:t>
            </a:r>
          </a:p>
          <a:p>
            <a:r>
              <a:rPr lang="en-US" sz="900" b="1" dirty="0">
                <a:solidFill>
                  <a:srgbClr val="00CC00"/>
                </a:solidFill>
                <a:latin typeface="Lucida Console" charset="0"/>
              </a:rPr>
              <a:t>GO:0007507   heart development                                        0.001991562   26 0.052313883  84.02538284 18.60761304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GO:0009617   response to bacterium                                    0.002552999   10 0.027173913  52.75249873 23.23104637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GO:0030100   regulation of endocytosis                                0.002658555   11 0.099099099  56.38041132 16.02486889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GO:0002526   acute inflammatory response                              0.002660742   24 0.103004292  57.80098769 24.94311116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GO:0045807   positive regulation of endocytosis                       0.002903401    9 0.147540984  54.94499375 6.769909171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GO:0002274   myeloid leukocyte activation                             0.002969661    7 0.077777778  54.94499375 16.07042339</a:t>
            </a:r>
          </a:p>
          <a:p>
            <a:r>
              <a:rPr lang="en-US" sz="900" b="1" dirty="0">
                <a:solidFill>
                  <a:srgbClr val="00CC00"/>
                </a:solidFill>
                <a:latin typeface="Lucida Console" charset="0"/>
              </a:rPr>
              <a:t>GO:0008652   amino acid biosynthetic process                          0.003502921    7 0.017241379  45.19797271 31.18248579</a:t>
            </a:r>
          </a:p>
          <a:p>
            <a:r>
              <a:rPr lang="en-US" sz="900" b="1" dirty="0">
                <a:solidFill>
                  <a:srgbClr val="00CC00"/>
                </a:solidFill>
                <a:latin typeface="Lucida Console" charset="0"/>
              </a:rPr>
              <a:t>GO:0050727   regulation of inflammatory response                      0.004999055    7 0.084337349  54.94499375 7.737346076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GO:0002253   activation of immune response                             0.00500146   23 0.116161616  60.29679989 18.41103376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GO:0002684   positive regulation of immune system process             0.006581245   27 0.111570248  60.29679989 22.05051447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GO:0050778   positive regulation of immune response                   0.006581245   27 0.113924051  60.29679989 22.05051447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GO:0019882   antigen processing and presentation                      0.007244488    7 0.029661017  54.94499375 16.58797889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GO:0002682   regulation of immune system process                      0.007252134   29 0.099656357  61.05645008 22.65935206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GO:0050776   regulation of immune response                            0.007252134   29 0.102112676  61.05645008 22.65935206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GO:0043086   negative regulation of enzyme activity                   0.008017022    9 0.040723982  53.28031076 17.48904224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GO:0006909   </a:t>
            </a:r>
            <a:r>
              <a:rPr lang="en-US" sz="900" dirty="0" err="1">
                <a:solidFill>
                  <a:srgbClr val="00CC00"/>
                </a:solidFill>
                <a:latin typeface="Lucida Console" charset="0"/>
              </a:rPr>
              <a:t>phagocytosis</a:t>
            </a:r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                                             0.008106069   10 0.080645161  55.66270253 12.47536747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GO:0002573   myeloid leukocyte differentiation                        0.008174948   10 0.092592593  62.86577216 9.401887596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GO:0006959   </a:t>
            </a:r>
            <a:r>
              <a:rPr lang="en-US" sz="900" dirty="0" err="1">
                <a:solidFill>
                  <a:srgbClr val="00CC00"/>
                </a:solidFill>
                <a:latin typeface="Lucida Console" charset="0"/>
              </a:rPr>
              <a:t>humoral</a:t>
            </a:r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 immune response                                  0.008396095   16 0.044568245  55.05654091 18.94209565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GO:0046649   lymphocyte activation                                    0.009044401   29 0.059917355  61.92213317 21.03553355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GO:0030595   leukocyte chemotaxis                                     0.009707319    7 0.101449275  56.33116709 6.945510559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GO:0006469   negative regulation of protein kinase activity           0.010782155    7 0.046357616  52.22863516 12.58524145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GO:0051348   negative regulation of </a:t>
            </a:r>
            <a:r>
              <a:rPr lang="en-US" sz="900" dirty="0" err="1">
                <a:solidFill>
                  <a:srgbClr val="00CC00"/>
                </a:solidFill>
                <a:latin typeface="Lucida Console" charset="0"/>
              </a:rPr>
              <a:t>transferase</a:t>
            </a:r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 activity              0.010782155    7  0.04516129  52.22863516 12.58524145</a:t>
            </a:r>
          </a:p>
          <a:p>
            <a:r>
              <a:rPr lang="en-US" sz="900" b="1" dirty="0">
                <a:solidFill>
                  <a:srgbClr val="00CC00"/>
                </a:solidFill>
                <a:latin typeface="Lucida Console" charset="0"/>
              </a:rPr>
              <a:t>GO:0007179   transforming growth factor beta receptor signaling </a:t>
            </a:r>
            <a:r>
              <a:rPr lang="en-US" sz="900" b="1" dirty="0" err="1">
                <a:solidFill>
                  <a:srgbClr val="00CC00"/>
                </a:solidFill>
                <a:latin typeface="Lucida Console" charset="0"/>
              </a:rPr>
              <a:t>pathw</a:t>
            </a:r>
            <a:r>
              <a:rPr lang="en-US" sz="900" b="1" dirty="0">
                <a:solidFill>
                  <a:srgbClr val="00CC00"/>
                </a:solidFill>
                <a:latin typeface="Lucida Console" charset="0"/>
              </a:rPr>
              <a:t> 0.012630825   13 0.071038251  83.49440788 12.63256309</a:t>
            </a:r>
          </a:p>
          <a:p>
            <a:r>
              <a:rPr lang="en-US" sz="900" b="1" dirty="0">
                <a:solidFill>
                  <a:srgbClr val="00CC00"/>
                </a:solidFill>
                <a:latin typeface="Lucida Console" charset="0"/>
              </a:rPr>
              <a:t>GO:0005520   insulin-like growth factor binding                       0.012950071    9 0.097826087  81.41963394 7.528247832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GO:0042110   T cell activation                                        0.013410548   20 0.064516129  59.77891783 26.06174863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GO:0002455   </a:t>
            </a:r>
            <a:r>
              <a:rPr lang="en-US" sz="900" dirty="0" err="1">
                <a:solidFill>
                  <a:srgbClr val="00CC00"/>
                </a:solidFill>
                <a:latin typeface="Lucida Console" charset="0"/>
              </a:rPr>
              <a:t>humoral</a:t>
            </a:r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 immune response mediated by circulating </a:t>
            </a:r>
            <a:r>
              <a:rPr lang="en-US" sz="900" dirty="0" err="1">
                <a:solidFill>
                  <a:srgbClr val="00CC00"/>
                </a:solidFill>
                <a:latin typeface="Lucida Console" charset="0"/>
              </a:rPr>
              <a:t>immunogl</a:t>
            </a:r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 0.016780163   10       0.125  54.70766244  14.2572143</a:t>
            </a:r>
          </a:p>
          <a:p>
            <a:r>
              <a:rPr lang="en-US" sz="900" b="1" dirty="0">
                <a:solidFill>
                  <a:srgbClr val="00CC00"/>
                </a:solidFill>
                <a:latin typeface="Lucida Console" charset="0"/>
              </a:rPr>
              <a:t>GO:0005830   </a:t>
            </a:r>
            <a:r>
              <a:rPr lang="en-US" sz="900" b="1" dirty="0" err="1">
                <a:solidFill>
                  <a:srgbClr val="00CC00"/>
                </a:solidFill>
                <a:latin typeface="Lucida Console" charset="0"/>
              </a:rPr>
              <a:t>cytosolic</a:t>
            </a:r>
            <a:r>
              <a:rPr lang="en-US" sz="900" b="1" dirty="0">
                <a:solidFill>
                  <a:srgbClr val="00CC00"/>
                </a:solidFill>
                <a:latin typeface="Lucida Console" charset="0"/>
              </a:rPr>
              <a:t> ribosome (sensu </a:t>
            </a:r>
            <a:r>
              <a:rPr lang="en-US" sz="900" b="1" dirty="0" err="1">
                <a:solidFill>
                  <a:srgbClr val="00CC00"/>
                </a:solidFill>
                <a:latin typeface="Lucida Console" charset="0"/>
              </a:rPr>
              <a:t>Eukaryota</a:t>
            </a:r>
            <a:r>
              <a:rPr lang="en-US" sz="900" b="1" dirty="0">
                <a:solidFill>
                  <a:srgbClr val="00CC00"/>
                </a:solidFill>
                <a:latin typeface="Lucida Console" charset="0"/>
              </a:rPr>
              <a:t>)                     0.016907351    8  0.01843318  61.68933284 </a:t>
            </a:r>
            <a:r>
              <a:rPr lang="en-US" sz="900" b="1" dirty="0" smtClean="0">
                <a:solidFill>
                  <a:srgbClr val="00CC00"/>
                </a:solidFill>
                <a:latin typeface="Lucida Console" charset="0"/>
              </a:rPr>
              <a:t>7.814673781</a:t>
            </a:r>
            <a:endParaRPr lang="en-US" sz="900" b="1" dirty="0">
              <a:solidFill>
                <a:srgbClr val="00CC00"/>
              </a:solidFill>
              <a:latin typeface="Lucida Console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>
                <a:solidFill>
                  <a:prstClr val="white"/>
                </a:solidFill>
              </a:rPr>
              <a:t>Excellent idea used to interpret data in hundreds of papers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250825" y="810193"/>
            <a:ext cx="8713788" cy="6047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900" dirty="0" err="1">
                <a:solidFill>
                  <a:srgbClr val="00CC00"/>
                </a:solidFill>
                <a:latin typeface="Lucida Console" charset="0"/>
              </a:rPr>
              <a:t>GO.id</a:t>
            </a:r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        </a:t>
            </a:r>
            <a:r>
              <a:rPr lang="en-US" sz="900" dirty="0" err="1">
                <a:solidFill>
                  <a:srgbClr val="00CC00"/>
                </a:solidFill>
                <a:latin typeface="Lucida Console" charset="0"/>
              </a:rPr>
              <a:t>GO.name</a:t>
            </a:r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                                                 </a:t>
            </a:r>
            <a:r>
              <a:rPr lang="en-US" sz="900" dirty="0" err="1">
                <a:solidFill>
                  <a:srgbClr val="00CC00"/>
                </a:solidFill>
                <a:latin typeface="Lucida Console" charset="0"/>
              </a:rPr>
              <a:t>p.value</a:t>
            </a:r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     </a:t>
            </a:r>
            <a:r>
              <a:rPr lang="en-US" sz="900" dirty="0" err="1">
                <a:solidFill>
                  <a:srgbClr val="00CC00"/>
                </a:solidFill>
                <a:latin typeface="Lucida Console" charset="0"/>
              </a:rPr>
              <a:t>covercover.rat</a:t>
            </a:r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   </a:t>
            </a:r>
            <a:r>
              <a:rPr lang="en-US" sz="900" dirty="0" err="1">
                <a:solidFill>
                  <a:srgbClr val="00CC00"/>
                </a:solidFill>
                <a:latin typeface="Lucida Console" charset="0"/>
              </a:rPr>
              <a:t>Deg.mdn</a:t>
            </a:r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      </a:t>
            </a:r>
            <a:r>
              <a:rPr lang="en-US" sz="900" dirty="0" err="1">
                <a:solidFill>
                  <a:srgbClr val="00CC00"/>
                </a:solidFill>
                <a:latin typeface="Lucida Console" charset="0"/>
              </a:rPr>
              <a:t>Deg.iqr</a:t>
            </a:r>
            <a:endParaRPr lang="en-US" sz="900" dirty="0">
              <a:solidFill>
                <a:srgbClr val="00CC00"/>
              </a:solidFill>
              <a:latin typeface="Lucida Console" charset="0"/>
            </a:endParaRP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GO:0042330   taxis                                                       2.18E-06   23 0.056930693  54.94499375 9.139238998</a:t>
            </a:r>
          </a:p>
          <a:p>
            <a:r>
              <a:rPr lang="en-US" sz="900" b="1" dirty="0">
                <a:solidFill>
                  <a:srgbClr val="00CC00"/>
                </a:solidFill>
                <a:latin typeface="Lucida Console" charset="0"/>
              </a:rPr>
              <a:t>GO:0006935   chemotaxis                                                  2.18E-06   23 0.060209424  54.94499375 9.139238998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GO:0002460   adaptive immune response based on somatic recombination     7.10E-05   25 0.111111111  57.32306955 16.97054864</a:t>
            </a:r>
          </a:p>
          <a:p>
            <a:r>
              <a:rPr lang="en-US" sz="900" b="1" dirty="0">
                <a:solidFill>
                  <a:srgbClr val="00CC00"/>
                </a:solidFill>
                <a:latin typeface="Lucida Console" charset="0"/>
              </a:rPr>
              <a:t>GO:0002250   adaptive immune response                                    7.10E-05   25 0.111111111  57.32306955 16.97054864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GO:0002443   leukocyte mediated immunity                              0.000419328   23 0.097046414  58.27890582 15.58333739</a:t>
            </a:r>
          </a:p>
          <a:p>
            <a:r>
              <a:rPr lang="en-US" sz="900" b="1" dirty="0">
                <a:solidFill>
                  <a:srgbClr val="00CC00"/>
                </a:solidFill>
                <a:latin typeface="Lucida Console" charset="0"/>
              </a:rPr>
              <a:t>GO:0019724   B cell mediated immunity                                 0.000683758   20 0.114285714  57.84161096 15.03496347</a:t>
            </a:r>
          </a:p>
          <a:p>
            <a:r>
              <a:rPr lang="en-US" sz="900" b="1" dirty="0">
                <a:solidFill>
                  <a:srgbClr val="00CC00"/>
                </a:solidFill>
                <a:latin typeface="Lucida Console" charset="0"/>
              </a:rPr>
              <a:t>GO:0030099   myeloid cell differentiation                             0.000691589   24 0.089219331  62.22171598 10.35284833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GO:0002252   immune effector process                                  0.000775626   31 0.090116279  58.27890582 23.86214773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GO:0050764   regulation of </a:t>
            </a:r>
            <a:r>
              <a:rPr lang="en-US" sz="900" dirty="0" err="1">
                <a:solidFill>
                  <a:srgbClr val="00CC00"/>
                </a:solidFill>
                <a:latin typeface="Lucida Console" charset="0"/>
              </a:rPr>
              <a:t>phagocytosis</a:t>
            </a:r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                               0.000792138    8         0.2  53.54786293 5.742849971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GO:0050766   positive regulation of </a:t>
            </a:r>
            <a:r>
              <a:rPr lang="en-US" sz="900" dirty="0" err="1">
                <a:solidFill>
                  <a:srgbClr val="00CC00"/>
                </a:solidFill>
                <a:latin typeface="Lucida Console" charset="0"/>
              </a:rPr>
              <a:t>phagocytosis</a:t>
            </a:r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                      0.000792138    8 0.216216216  53.54786293 5.742849971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GO:0002449   lymphocyte mediated immunity                              0.00087216   22 0.101851852  57.84161096 16.13171132</a:t>
            </a:r>
          </a:p>
          <a:p>
            <a:r>
              <a:rPr lang="en-US" sz="900" b="1" dirty="0">
                <a:solidFill>
                  <a:srgbClr val="00CC00"/>
                </a:solidFill>
                <a:latin typeface="Lucida Console" charset="0"/>
              </a:rPr>
              <a:t>GO:0019838   growth factor binding                                    0.000913285   15 0.068181818   83.0405088 10.58734852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GO:0051258   protein polymerization                                    0.00108876   17 0.080952381  57.97543252 17.31639968</a:t>
            </a:r>
          </a:p>
          <a:p>
            <a:r>
              <a:rPr lang="en-US" sz="900" b="1" dirty="0">
                <a:solidFill>
                  <a:srgbClr val="00CC00"/>
                </a:solidFill>
                <a:latin typeface="Lucida Console" charset="0"/>
              </a:rPr>
              <a:t>GO:0005789   endoplasmic reticulum membrane                           0.001178198   18 0.036072144  64.02284752 12.05209158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GO:0016064   immunoglobulin mediated immune response                  0.001444464   19 0.113095238  58.27890582 15.58333739</a:t>
            </a:r>
          </a:p>
          <a:p>
            <a:r>
              <a:rPr lang="en-US" sz="900" b="1" dirty="0">
                <a:solidFill>
                  <a:srgbClr val="00CC00"/>
                </a:solidFill>
                <a:latin typeface="Lucida Console" charset="0"/>
              </a:rPr>
              <a:t>GO:0007507   heart development                                        0.001991562   26 0.052313883  84.02538284 18.60761304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GO:0009617   response to bacterium                                    0.002552999   10 0.027173913  52.75249873 23.23104637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GO:0030100   regulation of endocytosis                                0.002658555   11 0.099099099  56.38041132 16.02486889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GO:0002526   acute inflammatory response                              0.002660742   24 0.103004292  57.80098769 24.94311116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GO:0045807   positive regulation of endocytosis                       0.002903401    9 0.147540984  54.94499375 6.769909171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GO:0002274   myeloid leukocyte activation                             0.002969661    7 0.077777778  54.94499375 16.07042339</a:t>
            </a:r>
          </a:p>
          <a:p>
            <a:r>
              <a:rPr lang="en-US" sz="900" b="1" dirty="0">
                <a:solidFill>
                  <a:srgbClr val="00CC00"/>
                </a:solidFill>
                <a:latin typeface="Lucida Console" charset="0"/>
              </a:rPr>
              <a:t>GO:0008652   amino acid biosynthetic process                          0.003502921    7 0.017241379  45.19797271 31.18248579</a:t>
            </a:r>
          </a:p>
          <a:p>
            <a:r>
              <a:rPr lang="en-US" sz="900" b="1" dirty="0">
                <a:solidFill>
                  <a:srgbClr val="00CC00"/>
                </a:solidFill>
                <a:latin typeface="Lucida Console" charset="0"/>
              </a:rPr>
              <a:t>GO:0050727   regulation of inflammatory response                      0.004999055    7 0.084337349  54.94499375 7.737346076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GO:0002253   activation of immune response                             0.00500146   23 0.116161616  60.29679989 18.41103376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GO:0002684   positive regulation of immune system process             0.006581245   27 0.111570248  60.29679989 22.05051447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GO:0050778   positive regulation of immune response                   0.006581245   27 0.113924051  60.29679989 22.05051447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GO:0019882   antigen processing and presentation                      0.007244488    7 0.029661017  54.94499375 16.58797889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GO:0002682   regulation of immune system process                      0.007252134   29 0.099656357  61.05645008 22.65935206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GO:0050776   regulation of immune response                            0.007252134   29 0.102112676  61.05645008 22.65935206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GO:0043086   negative regulation of enzyme activity                   0.008017022    9 0.040723982  53.28031076 17.48904224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GO:0006909   </a:t>
            </a:r>
            <a:r>
              <a:rPr lang="en-US" sz="900" dirty="0" err="1">
                <a:solidFill>
                  <a:srgbClr val="00CC00"/>
                </a:solidFill>
                <a:latin typeface="Lucida Console" charset="0"/>
              </a:rPr>
              <a:t>phagocytosis</a:t>
            </a:r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                                             0.008106069   10 0.080645161  55.66270253 12.47536747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GO:0002573   myeloid leukocyte differentiation                        0.008174948   10 0.092592593  62.86577216 9.401887596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GO:0006959   </a:t>
            </a:r>
            <a:r>
              <a:rPr lang="en-US" sz="900" dirty="0" err="1">
                <a:solidFill>
                  <a:srgbClr val="00CC00"/>
                </a:solidFill>
                <a:latin typeface="Lucida Console" charset="0"/>
              </a:rPr>
              <a:t>humoral</a:t>
            </a:r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 immune response                                  0.008396095   16 0.044568245  55.05654091 18.94209565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GO:0046649   lymphocyte activation                                    0.009044401   29 0.059917355  61.92213317 21.03553355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GO:0030595   leukocyte chemotaxis                                     0.009707319    7 0.101449275  56.33116709 6.945510559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GO:0006469   negative regulation of protein kinase activity           0.010782155    7 0.046357616  52.22863516 12.58524145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GO:0051348   negative regulation of </a:t>
            </a:r>
            <a:r>
              <a:rPr lang="en-US" sz="900" dirty="0" err="1">
                <a:solidFill>
                  <a:srgbClr val="00CC00"/>
                </a:solidFill>
                <a:latin typeface="Lucida Console" charset="0"/>
              </a:rPr>
              <a:t>transferase</a:t>
            </a:r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 activity              0.010782155    7  0.04516129  52.22863516 12.58524145</a:t>
            </a:r>
          </a:p>
          <a:p>
            <a:r>
              <a:rPr lang="en-US" sz="900" b="1" dirty="0">
                <a:solidFill>
                  <a:srgbClr val="00CC00"/>
                </a:solidFill>
                <a:latin typeface="Lucida Console" charset="0"/>
              </a:rPr>
              <a:t>GO:0007179   transforming growth factor beta receptor signaling </a:t>
            </a:r>
            <a:r>
              <a:rPr lang="en-US" sz="900" b="1" dirty="0" err="1">
                <a:solidFill>
                  <a:srgbClr val="00CC00"/>
                </a:solidFill>
                <a:latin typeface="Lucida Console" charset="0"/>
              </a:rPr>
              <a:t>pathw</a:t>
            </a:r>
            <a:r>
              <a:rPr lang="en-US" sz="900" b="1" dirty="0">
                <a:solidFill>
                  <a:srgbClr val="00CC00"/>
                </a:solidFill>
                <a:latin typeface="Lucida Console" charset="0"/>
              </a:rPr>
              <a:t> 0.012630825   13 0.071038251  83.49440788 12.63256309</a:t>
            </a:r>
          </a:p>
          <a:p>
            <a:r>
              <a:rPr lang="en-US" sz="900" b="1" dirty="0">
                <a:solidFill>
                  <a:srgbClr val="00CC00"/>
                </a:solidFill>
                <a:latin typeface="Lucida Console" charset="0"/>
              </a:rPr>
              <a:t>GO:0005520   insulin-like growth factor binding                       0.012950071    9 0.097826087  81.41963394 7.528247832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GO:0042110   T cell activation                                        0.013410548   20 0.064516129  59.77891783 26.06174863</a:t>
            </a:r>
          </a:p>
          <a:p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GO:0002455   </a:t>
            </a:r>
            <a:r>
              <a:rPr lang="en-US" sz="900" dirty="0" err="1">
                <a:solidFill>
                  <a:srgbClr val="00CC00"/>
                </a:solidFill>
                <a:latin typeface="Lucida Console" charset="0"/>
              </a:rPr>
              <a:t>humoral</a:t>
            </a:r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 immune response mediated by circulating </a:t>
            </a:r>
            <a:r>
              <a:rPr lang="en-US" sz="900" dirty="0" err="1">
                <a:solidFill>
                  <a:srgbClr val="00CC00"/>
                </a:solidFill>
                <a:latin typeface="Lucida Console" charset="0"/>
              </a:rPr>
              <a:t>immunogl</a:t>
            </a:r>
            <a:r>
              <a:rPr lang="en-US" sz="900" dirty="0">
                <a:solidFill>
                  <a:srgbClr val="00CC00"/>
                </a:solidFill>
                <a:latin typeface="Lucida Console" charset="0"/>
              </a:rPr>
              <a:t> 0.016780163   10       0.125  54.70766244  14.2572143</a:t>
            </a:r>
          </a:p>
          <a:p>
            <a:r>
              <a:rPr lang="en-US" sz="900" b="1" dirty="0">
                <a:solidFill>
                  <a:srgbClr val="00CC00"/>
                </a:solidFill>
                <a:latin typeface="Lucida Console" charset="0"/>
              </a:rPr>
              <a:t>GO:0005830   </a:t>
            </a:r>
            <a:r>
              <a:rPr lang="en-US" sz="900" b="1" dirty="0" err="1">
                <a:solidFill>
                  <a:srgbClr val="00CC00"/>
                </a:solidFill>
                <a:latin typeface="Lucida Console" charset="0"/>
              </a:rPr>
              <a:t>cytosolic</a:t>
            </a:r>
            <a:r>
              <a:rPr lang="en-US" sz="900" b="1" dirty="0">
                <a:solidFill>
                  <a:srgbClr val="00CC00"/>
                </a:solidFill>
                <a:latin typeface="Lucida Console" charset="0"/>
              </a:rPr>
              <a:t> ribosome (sensu </a:t>
            </a:r>
            <a:r>
              <a:rPr lang="en-US" sz="900" b="1" dirty="0" err="1">
                <a:solidFill>
                  <a:srgbClr val="00CC00"/>
                </a:solidFill>
                <a:latin typeface="Lucida Console" charset="0"/>
              </a:rPr>
              <a:t>Eukaryota</a:t>
            </a:r>
            <a:r>
              <a:rPr lang="en-US" sz="900" b="1" dirty="0">
                <a:solidFill>
                  <a:srgbClr val="00CC00"/>
                </a:solidFill>
                <a:latin typeface="Lucida Console" charset="0"/>
              </a:rPr>
              <a:t>)                     0.016907351    8  0.01843318  61.68933284 </a:t>
            </a:r>
            <a:r>
              <a:rPr lang="en-US" sz="900" b="1" dirty="0" smtClean="0">
                <a:solidFill>
                  <a:srgbClr val="00CC00"/>
                </a:solidFill>
                <a:latin typeface="Lucida Console" charset="0"/>
              </a:rPr>
              <a:t>7.814673781</a:t>
            </a:r>
            <a:endParaRPr lang="en-US" sz="900" b="1" dirty="0">
              <a:solidFill>
                <a:srgbClr val="00CC00"/>
              </a:solidFill>
              <a:latin typeface="Lucida Console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3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>
                <a:solidFill>
                  <a:prstClr val="white"/>
                </a:solidFill>
              </a:rPr>
              <a:t>Excellent idea used to interpret data in hundreds of papers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>
                <a:solidFill>
                  <a:prstClr val="white"/>
                </a:solidFill>
              </a:rPr>
              <a:t>But! Major cognitive burden relating overlapping gene sets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6842"/>
            <a:ext cx="8229600" cy="752396"/>
          </a:xfrm>
        </p:spPr>
        <p:txBody>
          <a:bodyPr>
            <a:normAutofit/>
          </a:bodyPr>
          <a:lstStyle/>
          <a:p>
            <a:r>
              <a:rPr lang="en-CA" dirty="0" smtClean="0"/>
              <a:t>Enrichment Map</a:t>
            </a:r>
            <a:endParaRPr lang="en-US" dirty="0"/>
          </a:p>
        </p:txBody>
      </p:sp>
      <p:sp>
        <p:nvSpPr>
          <p:cNvPr id="145463" name="Rectangle 55"/>
          <p:cNvSpPr>
            <a:spLocks noChangeArrowheads="1"/>
          </p:cNvSpPr>
          <p:nvPr/>
        </p:nvSpPr>
        <p:spPr bwMode="auto">
          <a:xfrm>
            <a:off x="323056" y="1417501"/>
            <a:ext cx="2592388" cy="2519362"/>
          </a:xfrm>
          <a:prstGeom prst="rect">
            <a:avLst/>
          </a:prstGeom>
          <a:ln>
            <a:solidFill>
              <a:schemeClr val="tx1"/>
            </a:solidFill>
            <a:headEnd/>
            <a:tailEnd/>
          </a:ln>
          <a:effectLst>
            <a:outerShdw blurRad="63500" dist="107823" dir="2700000" rotWithShape="0">
              <a:schemeClr val="bg1">
                <a:lumMod val="65000"/>
              </a:scheme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5464" name="Text Box 56"/>
          <p:cNvSpPr txBox="1">
            <a:spLocks noChangeArrowheads="1"/>
          </p:cNvSpPr>
          <p:nvPr/>
        </p:nvSpPr>
        <p:spPr bwMode="auto">
          <a:xfrm>
            <a:off x="453231" y="1633401"/>
            <a:ext cx="93503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>
                <a:solidFill>
                  <a:prstClr val="black"/>
                </a:solidFill>
              </a:rPr>
              <a:t>Spindle</a:t>
            </a:r>
          </a:p>
        </p:txBody>
      </p:sp>
      <p:sp>
        <p:nvSpPr>
          <p:cNvPr id="145465" name="Text Box 57"/>
          <p:cNvSpPr txBox="1">
            <a:spLocks noChangeArrowheads="1"/>
          </p:cNvSpPr>
          <p:nvPr/>
        </p:nvSpPr>
        <p:spPr bwMode="auto">
          <a:xfrm>
            <a:off x="351631" y="2714488"/>
            <a:ext cx="115252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>
                <a:solidFill>
                  <a:prstClr val="black"/>
                </a:solidFill>
              </a:rPr>
              <a:t>Apoptosis</a:t>
            </a:r>
          </a:p>
        </p:txBody>
      </p:sp>
      <p:sp>
        <p:nvSpPr>
          <p:cNvPr id="145466" name="Rectangle 58"/>
          <p:cNvSpPr>
            <a:spLocks noChangeArrowheads="1"/>
          </p:cNvSpPr>
          <p:nvPr/>
        </p:nvSpPr>
        <p:spPr bwMode="auto">
          <a:xfrm>
            <a:off x="538956" y="1993763"/>
            <a:ext cx="792163" cy="647700"/>
          </a:xfrm>
          <a:prstGeom prst="rect">
            <a:avLst/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1000">
                <a:solidFill>
                  <a:prstClr val="black"/>
                </a:solidFill>
              </a:rPr>
              <a:t>Gene.A</a:t>
            </a:r>
          </a:p>
          <a:p>
            <a:r>
              <a:rPr lang="en-US" sz="1000">
                <a:solidFill>
                  <a:prstClr val="black"/>
                </a:solidFill>
              </a:rPr>
              <a:t>Gene.B</a:t>
            </a:r>
          </a:p>
          <a:p>
            <a:r>
              <a:rPr lang="en-US" sz="1000">
                <a:solidFill>
                  <a:prstClr val="black"/>
                </a:solidFill>
              </a:rPr>
              <a:t>Gene.C</a:t>
            </a:r>
          </a:p>
        </p:txBody>
      </p:sp>
      <p:sp>
        <p:nvSpPr>
          <p:cNvPr id="145467" name="Rectangle 59"/>
          <p:cNvSpPr>
            <a:spLocks noChangeArrowheads="1"/>
          </p:cNvSpPr>
          <p:nvPr/>
        </p:nvSpPr>
        <p:spPr bwMode="auto">
          <a:xfrm>
            <a:off x="537369" y="3035163"/>
            <a:ext cx="793750" cy="647700"/>
          </a:xfrm>
          <a:prstGeom prst="rect">
            <a:avLst/>
          </a:prstGeom>
          <a:solidFill>
            <a:srgbClr val="FFB08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1000">
                <a:solidFill>
                  <a:prstClr val="black"/>
                </a:solidFill>
              </a:rPr>
              <a:t>Gene.D</a:t>
            </a:r>
          </a:p>
          <a:p>
            <a:r>
              <a:rPr lang="en-US" sz="1000">
                <a:solidFill>
                  <a:prstClr val="black"/>
                </a:solidFill>
              </a:rPr>
              <a:t>Gene.E</a:t>
            </a:r>
          </a:p>
          <a:p>
            <a:r>
              <a:rPr lang="en-US" sz="1000">
                <a:solidFill>
                  <a:prstClr val="black"/>
                </a:solidFill>
              </a:rPr>
              <a:t>Gene.F</a:t>
            </a:r>
          </a:p>
        </p:txBody>
      </p:sp>
      <p:sp>
        <p:nvSpPr>
          <p:cNvPr id="145469" name="Text Box 61"/>
          <p:cNvSpPr txBox="1">
            <a:spLocks noChangeArrowheads="1"/>
          </p:cNvSpPr>
          <p:nvPr/>
        </p:nvSpPr>
        <p:spPr bwMode="auto">
          <a:xfrm>
            <a:off x="251619" y="941991"/>
            <a:ext cx="26638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300" b="1" dirty="0">
                <a:solidFill>
                  <a:prstClr val="black"/>
                </a:solidFill>
              </a:rPr>
              <a:t>GENE SETS</a:t>
            </a:r>
          </a:p>
        </p:txBody>
      </p:sp>
      <p:sp>
        <p:nvSpPr>
          <p:cNvPr id="145472" name="Text Box 64"/>
          <p:cNvSpPr txBox="1">
            <a:spLocks noChangeArrowheads="1"/>
          </p:cNvSpPr>
          <p:nvPr/>
        </p:nvSpPr>
        <p:spPr bwMode="auto">
          <a:xfrm>
            <a:off x="1402556" y="1633401"/>
            <a:ext cx="151288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>
                <a:solidFill>
                  <a:prstClr val="black"/>
                </a:solidFill>
              </a:rPr>
              <a:t>Ca</a:t>
            </a:r>
            <a:r>
              <a:rPr lang="en-US" sz="1500" b="1" baseline="30000">
                <a:solidFill>
                  <a:prstClr val="black"/>
                </a:solidFill>
              </a:rPr>
              <a:t>++</a:t>
            </a:r>
            <a:r>
              <a:rPr lang="en-US" sz="1500" b="1">
                <a:solidFill>
                  <a:prstClr val="black"/>
                </a:solidFill>
              </a:rPr>
              <a:t> Channels</a:t>
            </a:r>
          </a:p>
        </p:txBody>
      </p:sp>
      <p:sp>
        <p:nvSpPr>
          <p:cNvPr id="145473" name="Text Box 65"/>
          <p:cNvSpPr txBox="1">
            <a:spLocks noChangeArrowheads="1"/>
          </p:cNvSpPr>
          <p:nvPr/>
        </p:nvSpPr>
        <p:spPr bwMode="auto">
          <a:xfrm>
            <a:off x="1648619" y="2714488"/>
            <a:ext cx="10080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>
                <a:solidFill>
                  <a:prstClr val="black"/>
                </a:solidFill>
              </a:rPr>
              <a:t>MAPK</a:t>
            </a:r>
          </a:p>
        </p:txBody>
      </p:sp>
      <p:sp>
        <p:nvSpPr>
          <p:cNvPr id="145474" name="Rectangle 66"/>
          <p:cNvSpPr>
            <a:spLocks noChangeArrowheads="1"/>
          </p:cNvSpPr>
          <p:nvPr/>
        </p:nvSpPr>
        <p:spPr bwMode="auto">
          <a:xfrm>
            <a:off x="1762919" y="1993763"/>
            <a:ext cx="792162" cy="6477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1000">
                <a:solidFill>
                  <a:prstClr val="black"/>
                </a:solidFill>
              </a:rPr>
              <a:t>Gene.G</a:t>
            </a:r>
          </a:p>
          <a:p>
            <a:r>
              <a:rPr lang="en-US" sz="1000">
                <a:solidFill>
                  <a:prstClr val="black"/>
                </a:solidFill>
              </a:rPr>
              <a:t>Gene.H</a:t>
            </a:r>
          </a:p>
          <a:p>
            <a:r>
              <a:rPr lang="en-US" sz="1000">
                <a:solidFill>
                  <a:prstClr val="black"/>
                </a:solidFill>
              </a:rPr>
              <a:t>Gene.I</a:t>
            </a:r>
          </a:p>
        </p:txBody>
      </p:sp>
      <p:sp>
        <p:nvSpPr>
          <p:cNvPr id="145475" name="Rectangle 67"/>
          <p:cNvSpPr>
            <a:spLocks noChangeArrowheads="1"/>
          </p:cNvSpPr>
          <p:nvPr/>
        </p:nvSpPr>
        <p:spPr bwMode="auto">
          <a:xfrm>
            <a:off x="1762919" y="3035163"/>
            <a:ext cx="792162" cy="6477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1000" dirty="0" err="1">
                <a:solidFill>
                  <a:prstClr val="black"/>
                </a:solidFill>
              </a:rPr>
              <a:t>Gene.L</a:t>
            </a:r>
            <a:endParaRPr lang="en-US" sz="1000" dirty="0">
              <a:solidFill>
                <a:prstClr val="black"/>
              </a:solidFill>
            </a:endParaRPr>
          </a:p>
          <a:p>
            <a:r>
              <a:rPr lang="en-US" sz="1000" dirty="0" err="1">
                <a:solidFill>
                  <a:prstClr val="black"/>
                </a:solidFill>
              </a:rPr>
              <a:t>Gene.M</a:t>
            </a:r>
            <a:endParaRPr lang="en-US" sz="1000" dirty="0">
              <a:solidFill>
                <a:prstClr val="black"/>
              </a:solidFill>
            </a:endParaRPr>
          </a:p>
          <a:p>
            <a:r>
              <a:rPr lang="en-US" sz="1000" dirty="0" err="1">
                <a:solidFill>
                  <a:prstClr val="black"/>
                </a:solidFill>
              </a:rPr>
              <a:t>Gene.N</a:t>
            </a:r>
            <a:endParaRPr lang="en-US" sz="1000" dirty="0">
              <a:solidFill>
                <a:prstClr val="black"/>
              </a:solidFill>
            </a:endParaRPr>
          </a:p>
        </p:txBody>
      </p:sp>
      <p:pic>
        <p:nvPicPr>
          <p:cNvPr id="68" name="Picture 67" descr="Figure_05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50000" t="45465" r="2352" b="3344"/>
              <a:stretch>
                <a:fillRect/>
              </a:stretch>
            </p:blipFill>
          </mc:Choice>
          <mc:Fallback>
            <p:blipFill>
              <a:blip r:embed="rId3"/>
              <a:srcRect l="50000" t="45465" r="2352" b="3344"/>
              <a:stretch>
                <a:fillRect/>
              </a:stretch>
            </p:blipFill>
          </mc:Fallback>
        </mc:AlternateContent>
        <p:spPr>
          <a:xfrm>
            <a:off x="4718758" y="1395552"/>
            <a:ext cx="4360155" cy="3673994"/>
          </a:xfrm>
          <a:prstGeom prst="rect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823" dir="2700000">
              <a:schemeClr val="bg1">
                <a:lumMod val="65000"/>
              </a:schemeClr>
            </a:outerShdw>
          </a:effectLst>
        </p:spPr>
      </p:pic>
      <p:sp>
        <p:nvSpPr>
          <p:cNvPr id="70" name="TextBox 69"/>
          <p:cNvSpPr txBox="1"/>
          <p:nvPr/>
        </p:nvSpPr>
        <p:spPr>
          <a:xfrm>
            <a:off x="67084" y="4874138"/>
            <a:ext cx="8404468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Arial"/>
              <a:buChar char="•"/>
            </a:pPr>
            <a:r>
              <a:rPr lang="en-US" sz="2200" dirty="0" smtClean="0">
                <a:solidFill>
                  <a:prstClr val="black"/>
                </a:solidFill>
              </a:rPr>
              <a:t>Use available gene-set scoring models</a:t>
            </a:r>
          </a:p>
          <a:p>
            <a:pPr marL="638175" lvl="1" indent="-180975">
              <a:buFont typeface="Arial"/>
              <a:buChar char="•"/>
            </a:pPr>
            <a:r>
              <a:rPr lang="en-US" sz="2200" dirty="0" smtClean="0">
                <a:solidFill>
                  <a:prstClr val="black"/>
                </a:solidFill>
              </a:rPr>
              <a:t>threshold dependent (e.g. Fisher’s) or threshold free (e.g. GSEA, </a:t>
            </a:r>
            <a:r>
              <a:rPr lang="en-US" sz="2200" dirty="0" err="1" smtClean="0">
                <a:solidFill>
                  <a:prstClr val="black"/>
                </a:solidFill>
              </a:rPr>
              <a:t>GOrilla</a:t>
            </a:r>
            <a:r>
              <a:rPr lang="en-US" sz="2200" dirty="0" smtClean="0">
                <a:solidFill>
                  <a:prstClr val="black"/>
                </a:solidFill>
              </a:rPr>
              <a:t>)</a:t>
            </a:r>
          </a:p>
          <a:p>
            <a:pPr marL="180975" indent="-180975">
              <a:spcBef>
                <a:spcPts val="800"/>
              </a:spcBef>
              <a:buFont typeface="Arial"/>
              <a:buChar char="•"/>
            </a:pPr>
            <a:r>
              <a:rPr lang="en-US" sz="2200" dirty="0" smtClean="0">
                <a:solidFill>
                  <a:prstClr val="black"/>
                </a:solidFill>
              </a:rPr>
              <a:t>Use the network framework to organize gene-sets exploiting their inter-dependencies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89" name="Text Box 61"/>
          <p:cNvSpPr txBox="1">
            <a:spLocks noChangeArrowheads="1"/>
          </p:cNvSpPr>
          <p:nvPr/>
        </p:nvSpPr>
        <p:spPr bwMode="auto">
          <a:xfrm>
            <a:off x="5655193" y="920279"/>
            <a:ext cx="26638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300" b="1" dirty="0" smtClean="0">
                <a:solidFill>
                  <a:prstClr val="black"/>
                </a:solidFill>
              </a:rPr>
              <a:t>ENRICHMENT MAP</a:t>
            </a:r>
            <a:endParaRPr lang="en-US" sz="2300" b="1" dirty="0">
              <a:solidFill>
                <a:prstClr val="black"/>
              </a:solidFill>
            </a:endParaRPr>
          </a:p>
        </p:txBody>
      </p:sp>
      <p:sp>
        <p:nvSpPr>
          <p:cNvPr id="121" name="Right Arrow 120"/>
          <p:cNvSpPr/>
          <p:nvPr/>
        </p:nvSpPr>
        <p:spPr>
          <a:xfrm>
            <a:off x="3039407" y="2313266"/>
            <a:ext cx="1625076" cy="82296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2" name="Rectangle 121"/>
          <p:cNvSpPr/>
          <p:nvPr/>
        </p:nvSpPr>
        <p:spPr>
          <a:xfrm>
            <a:off x="0" y="0"/>
            <a:ext cx="3039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http://</a:t>
            </a:r>
            <a:r>
              <a:rPr lang="en-US" dirty="0" err="1" smtClean="0">
                <a:solidFill>
                  <a:prstClr val="black"/>
                </a:solidFill>
              </a:rPr>
              <a:t>baderlab.org/Software/EnrichmentMap</a:t>
            </a:r>
            <a:r>
              <a:rPr lang="en-US" dirty="0" smtClean="0">
                <a:solidFill>
                  <a:prstClr val="black"/>
                </a:solidFill>
              </a:rPr>
              <a:t>/</a:t>
            </a:r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" y="228600"/>
            <a:ext cx="90678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charset="0"/>
                <a:ea typeface="ＭＳ Ｐゴシック" charset="-128"/>
              </a:rPr>
              <a:t>Where Do Gene Lists Come From?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8382000" cy="4572000"/>
          </a:xfrm>
        </p:spPr>
        <p:txBody>
          <a:bodyPr>
            <a:normAutofit fontScale="92500" lnSpcReduction="20000"/>
          </a:bodyPr>
          <a:lstStyle/>
          <a:p>
            <a:r>
              <a:rPr lang="en-US" smtClean="0">
                <a:latin typeface="Calibri" charset="0"/>
                <a:ea typeface="ＭＳ Ｐゴシック" charset="-128"/>
              </a:rPr>
              <a:t>Molecular profiling e.g. mRNA, protein</a:t>
            </a:r>
          </a:p>
          <a:p>
            <a:pPr lvl="1"/>
            <a:r>
              <a:rPr lang="en-US" smtClean="0">
                <a:latin typeface="Calibri" charset="0"/>
                <a:ea typeface="ＭＳ Ｐゴシック" charset="-128"/>
              </a:rPr>
              <a:t>Identification </a:t>
            </a:r>
            <a:r>
              <a:rPr lang="en-US" smtClean="0">
                <a:latin typeface="Calibri" charset="0"/>
                <a:ea typeface="ＭＳ Ｐゴシック" charset="-128"/>
                <a:sym typeface="Wingdings" charset="2"/>
              </a:rPr>
              <a:t> Gene list</a:t>
            </a:r>
          </a:p>
          <a:p>
            <a:pPr lvl="1"/>
            <a:r>
              <a:rPr lang="en-US" smtClean="0">
                <a:latin typeface="Calibri" charset="0"/>
                <a:ea typeface="ＭＳ Ｐゴシック" charset="-128"/>
                <a:sym typeface="Wingdings" charset="2"/>
              </a:rPr>
              <a:t>Quantification  Gene list + values</a:t>
            </a:r>
            <a:endParaRPr lang="en-US" smtClean="0">
              <a:latin typeface="Calibri" charset="0"/>
              <a:ea typeface="ＭＳ Ｐゴシック" charset="-128"/>
            </a:endParaRPr>
          </a:p>
          <a:p>
            <a:pPr lvl="1"/>
            <a:r>
              <a:rPr lang="en-US" smtClean="0">
                <a:latin typeface="Calibri" charset="0"/>
                <a:ea typeface="ＭＳ Ｐゴシック" charset="-128"/>
              </a:rPr>
              <a:t>Ranking, Clustering (biostatistics)</a:t>
            </a:r>
          </a:p>
          <a:p>
            <a:r>
              <a:rPr lang="en-US" smtClean="0">
                <a:latin typeface="Calibri" charset="0"/>
                <a:ea typeface="ＭＳ Ｐゴシック" charset="-128"/>
              </a:rPr>
              <a:t>Interactions: Protein interactions, microRNA targets, transcription factor binding sites (ChIP)</a:t>
            </a:r>
          </a:p>
          <a:p>
            <a:r>
              <a:rPr lang="en-US" smtClean="0">
                <a:latin typeface="Calibri" charset="0"/>
                <a:ea typeface="ＭＳ Ｐゴシック" charset="-128"/>
              </a:rPr>
              <a:t>Genetic screen e.g. of knock out library</a:t>
            </a:r>
          </a:p>
          <a:p>
            <a:r>
              <a:rPr lang="en-US" smtClean="0">
                <a:latin typeface="Calibri" charset="0"/>
                <a:ea typeface="ＭＳ Ｐゴシック" charset="-128"/>
              </a:rPr>
              <a:t>Association studies (Genome-wide)</a:t>
            </a:r>
          </a:p>
          <a:p>
            <a:pPr lvl="1"/>
            <a:r>
              <a:rPr lang="en-US" smtClean="0">
                <a:latin typeface="Calibri" charset="0"/>
                <a:ea typeface="ＭＳ Ｐゴシック" charset="-128"/>
              </a:rPr>
              <a:t>Single nucleotide polymorphisms (SNPs)</a:t>
            </a:r>
          </a:p>
          <a:p>
            <a:pPr lvl="1"/>
            <a:r>
              <a:rPr lang="en-US" smtClean="0">
                <a:latin typeface="Calibri" charset="0"/>
                <a:ea typeface="ＭＳ Ｐゴシック" charset="-128"/>
              </a:rPr>
              <a:t>Copy number variants (CNVs)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 Set Enrichment Analysis (GSEA)</a:t>
            </a:r>
            <a:endParaRPr lang="en-US" dirty="0"/>
          </a:p>
        </p:txBody>
      </p:sp>
      <p:sp>
        <p:nvSpPr>
          <p:cNvPr id="124933" name="AutoShape 5"/>
          <p:cNvSpPr>
            <a:spLocks noChangeArrowheads="1"/>
          </p:cNvSpPr>
          <p:nvPr/>
        </p:nvSpPr>
        <p:spPr bwMode="auto">
          <a:xfrm>
            <a:off x="2584450" y="4971466"/>
            <a:ext cx="914400" cy="782638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4934" name="AutoShape 6"/>
          <p:cNvSpPr>
            <a:spLocks noChangeArrowheads="1"/>
          </p:cNvSpPr>
          <p:nvPr/>
        </p:nvSpPr>
        <p:spPr bwMode="auto">
          <a:xfrm>
            <a:off x="3305175" y="5268329"/>
            <a:ext cx="914400" cy="782637"/>
          </a:xfrm>
          <a:prstGeom prst="can">
            <a:avLst>
              <a:gd name="adj" fmla="val 25000"/>
            </a:avLst>
          </a:prstGeom>
          <a:solidFill>
            <a:srgbClr val="99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4935" name="AutoShape 7"/>
          <p:cNvSpPr>
            <a:spLocks noChangeArrowheads="1"/>
          </p:cNvSpPr>
          <p:nvPr/>
        </p:nvSpPr>
        <p:spPr bwMode="auto">
          <a:xfrm rot="16200000">
            <a:off x="3674269" y="4332497"/>
            <a:ext cx="503238" cy="485775"/>
          </a:xfrm>
          <a:prstGeom prst="rightArrow">
            <a:avLst>
              <a:gd name="adj1" fmla="val 43787"/>
              <a:gd name="adj2" fmla="val 64704"/>
            </a:avLst>
          </a:prstGeom>
          <a:solidFill>
            <a:srgbClr val="FFFF2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B2B2B2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4936" name="Rectangle 8"/>
          <p:cNvSpPr>
            <a:spLocks noChangeArrowheads="1"/>
          </p:cNvSpPr>
          <p:nvPr/>
        </p:nvSpPr>
        <p:spPr bwMode="auto">
          <a:xfrm>
            <a:off x="568325" y="2234616"/>
            <a:ext cx="1008062" cy="2305050"/>
          </a:xfrm>
          <a:prstGeom prst="rect">
            <a:avLst/>
          </a:prstGeom>
          <a:gradFill rotWithShape="1">
            <a:gsLst>
              <a:gs pos="0">
                <a:srgbClr val="FF5050"/>
              </a:gs>
              <a:gs pos="100000">
                <a:srgbClr val="3399FF"/>
              </a:gs>
            </a:gsLst>
            <a:lin ang="54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B2B2B2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4937" name="Line 9"/>
          <p:cNvSpPr>
            <a:spLocks noChangeShapeType="1"/>
          </p:cNvSpPr>
          <p:nvPr/>
        </p:nvSpPr>
        <p:spPr bwMode="auto">
          <a:xfrm>
            <a:off x="1144587" y="2234616"/>
            <a:ext cx="0" cy="2305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4938" name="Line 10"/>
          <p:cNvSpPr>
            <a:spLocks noChangeShapeType="1"/>
          </p:cNvSpPr>
          <p:nvPr/>
        </p:nvSpPr>
        <p:spPr bwMode="auto">
          <a:xfrm>
            <a:off x="568325" y="2450516"/>
            <a:ext cx="1008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4939" name="Line 11"/>
          <p:cNvSpPr>
            <a:spLocks noChangeShapeType="1"/>
          </p:cNvSpPr>
          <p:nvPr/>
        </p:nvSpPr>
        <p:spPr bwMode="auto">
          <a:xfrm flipV="1">
            <a:off x="568325" y="2668004"/>
            <a:ext cx="100806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4940" name="Text Box 12"/>
          <p:cNvSpPr txBox="1">
            <a:spLocks noChangeArrowheads="1"/>
          </p:cNvSpPr>
          <p:nvPr/>
        </p:nvSpPr>
        <p:spPr bwMode="auto">
          <a:xfrm>
            <a:off x="-79375" y="1802816"/>
            <a:ext cx="23034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prstClr val="black"/>
                </a:solidFill>
              </a:rPr>
              <a:t>Ranked Gene List</a:t>
            </a:r>
          </a:p>
        </p:txBody>
      </p:sp>
      <p:sp>
        <p:nvSpPr>
          <p:cNvPr id="124941" name="Line 13"/>
          <p:cNvSpPr>
            <a:spLocks noChangeShapeType="1"/>
          </p:cNvSpPr>
          <p:nvPr/>
        </p:nvSpPr>
        <p:spPr bwMode="auto">
          <a:xfrm>
            <a:off x="1792287" y="2307641"/>
            <a:ext cx="0" cy="2232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4942" name="AutoShape 14"/>
          <p:cNvSpPr>
            <a:spLocks noChangeArrowheads="1"/>
          </p:cNvSpPr>
          <p:nvPr/>
        </p:nvSpPr>
        <p:spPr bwMode="auto">
          <a:xfrm>
            <a:off x="2224087" y="3171241"/>
            <a:ext cx="503238" cy="485775"/>
          </a:xfrm>
          <a:prstGeom prst="rightArrow">
            <a:avLst>
              <a:gd name="adj1" fmla="val 43787"/>
              <a:gd name="adj2" fmla="val 64704"/>
            </a:avLst>
          </a:prstGeom>
          <a:solidFill>
            <a:srgbClr val="FFFF2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B2B2B2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4946" name="Text Box 18"/>
          <p:cNvSpPr txBox="1">
            <a:spLocks noChangeArrowheads="1"/>
          </p:cNvSpPr>
          <p:nvPr/>
        </p:nvSpPr>
        <p:spPr bwMode="auto">
          <a:xfrm>
            <a:off x="1362075" y="5828716"/>
            <a:ext cx="23034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prstClr val="black"/>
                </a:solidFill>
              </a:rPr>
              <a:t>Gene-sets</a:t>
            </a:r>
          </a:p>
        </p:txBody>
      </p:sp>
      <p:sp>
        <p:nvSpPr>
          <p:cNvPr id="124947" name="Rectangle 19"/>
          <p:cNvSpPr>
            <a:spLocks noChangeArrowheads="1"/>
          </p:cNvSpPr>
          <p:nvPr/>
        </p:nvSpPr>
        <p:spPr bwMode="auto">
          <a:xfrm>
            <a:off x="3160712" y="2739441"/>
            <a:ext cx="1728788" cy="1295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B2B2B2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GSEA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4948" name="AutoShape 20"/>
          <p:cNvSpPr>
            <a:spLocks noChangeArrowheads="1"/>
          </p:cNvSpPr>
          <p:nvPr/>
        </p:nvSpPr>
        <p:spPr bwMode="auto">
          <a:xfrm>
            <a:off x="5322887" y="3171241"/>
            <a:ext cx="503238" cy="485775"/>
          </a:xfrm>
          <a:prstGeom prst="rightArrow">
            <a:avLst>
              <a:gd name="adj1" fmla="val 43787"/>
              <a:gd name="adj2" fmla="val 64704"/>
            </a:avLst>
          </a:prstGeom>
          <a:solidFill>
            <a:srgbClr val="FFFF2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B2B2B2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2" name="Picture 3" descr="EM_Flow_Diagram_03"/>
          <p:cNvPicPr>
            <a:picLocks noChangeAspect="1" noChangeArrowheads="1"/>
          </p:cNvPicPr>
          <p:nvPr/>
        </p:nvPicPr>
        <p:blipFill>
          <a:blip r:embed="rId2"/>
          <a:srcRect l="34343" r="33301" b="72055"/>
          <a:stretch>
            <a:fillRect/>
          </a:stretch>
        </p:blipFill>
        <p:spPr bwMode="auto">
          <a:xfrm>
            <a:off x="5959811" y="1162882"/>
            <a:ext cx="2849226" cy="4149725"/>
          </a:xfrm>
          <a:prstGeom prst="rect">
            <a:avLst/>
          </a:prstGeom>
          <a:noFill/>
        </p:spPr>
      </p:pic>
      <p:sp>
        <p:nvSpPr>
          <p:cNvPr id="23" name="Text Box 112"/>
          <p:cNvSpPr txBox="1">
            <a:spLocks noChangeArrowheads="1"/>
          </p:cNvSpPr>
          <p:nvPr/>
        </p:nvSpPr>
        <p:spPr bwMode="auto">
          <a:xfrm>
            <a:off x="1863725" y="2246235"/>
            <a:ext cx="8636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UP</a:t>
            </a:r>
          </a:p>
          <a:p>
            <a:r>
              <a:rPr lang="en-US" sz="1600" dirty="0" smtClean="0">
                <a:solidFill>
                  <a:prstClr val="black"/>
                </a:solidFill>
              </a:rPr>
              <a:t>(A &gt; B)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24" name="Text Box 113"/>
          <p:cNvSpPr txBox="1">
            <a:spLocks noChangeArrowheads="1"/>
          </p:cNvSpPr>
          <p:nvPr/>
        </p:nvSpPr>
        <p:spPr bwMode="auto">
          <a:xfrm>
            <a:off x="1863725" y="4018829"/>
            <a:ext cx="100806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DOWN</a:t>
            </a:r>
          </a:p>
          <a:p>
            <a:r>
              <a:rPr lang="en-US" sz="1600" dirty="0" smtClean="0">
                <a:solidFill>
                  <a:prstClr val="black"/>
                </a:solidFill>
              </a:rPr>
              <a:t>(B &gt; A)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Enrichment </a:t>
            </a:r>
            <a:r>
              <a:rPr lang="en-US" dirty="0" smtClean="0"/>
              <a:t>Map</a:t>
            </a:r>
            <a:endParaRPr lang="en-US" dirty="0"/>
          </a:p>
        </p:txBody>
      </p:sp>
      <p:pic>
        <p:nvPicPr>
          <p:cNvPr id="131075" name="Picture 3" descr="EM_Flow_Diagram_03"/>
          <p:cNvPicPr>
            <a:picLocks noChangeAspect="1" noChangeArrowheads="1"/>
          </p:cNvPicPr>
          <p:nvPr/>
        </p:nvPicPr>
        <p:blipFill>
          <a:blip r:embed="rId3"/>
          <a:srcRect l="34343" b="65662"/>
          <a:stretch>
            <a:fillRect/>
          </a:stretch>
        </p:blipFill>
        <p:spPr bwMode="auto">
          <a:xfrm>
            <a:off x="323850" y="1412875"/>
            <a:ext cx="5781675" cy="5099050"/>
          </a:xfrm>
          <a:prstGeom prst="rect">
            <a:avLst/>
          </a:prstGeom>
          <a:noFill/>
        </p:spPr>
      </p:pic>
      <p:sp>
        <p:nvSpPr>
          <p:cNvPr id="131076" name="Oval 4"/>
          <p:cNvSpPr>
            <a:spLocks noChangeArrowheads="1"/>
          </p:cNvSpPr>
          <p:nvPr/>
        </p:nvSpPr>
        <p:spPr bwMode="auto">
          <a:xfrm>
            <a:off x="6443663" y="2420938"/>
            <a:ext cx="2447925" cy="2232025"/>
          </a:xfrm>
          <a:prstGeom prst="ellipse">
            <a:avLst/>
          </a:prstGeom>
          <a:solidFill>
            <a:srgbClr val="66FF66">
              <a:alpha val="3999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1077" name="Oval 5"/>
          <p:cNvSpPr>
            <a:spLocks noChangeArrowheads="1"/>
          </p:cNvSpPr>
          <p:nvPr/>
        </p:nvSpPr>
        <p:spPr bwMode="auto">
          <a:xfrm>
            <a:off x="6445250" y="3716338"/>
            <a:ext cx="1008063" cy="1008062"/>
          </a:xfrm>
          <a:prstGeom prst="ellipse">
            <a:avLst/>
          </a:prstGeom>
          <a:solidFill>
            <a:srgbClr val="FFCC00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31080" name="Object 8"/>
          <p:cNvGraphicFramePr>
            <a:graphicFrameLocks noChangeAspect="1"/>
          </p:cNvGraphicFramePr>
          <p:nvPr>
            <p:ph idx="1"/>
          </p:nvPr>
        </p:nvGraphicFramePr>
        <p:xfrm>
          <a:off x="7016750" y="5377258"/>
          <a:ext cx="1371600" cy="647700"/>
        </p:xfrm>
        <a:graphic>
          <a:graphicData uri="http://schemas.openxmlformats.org/presentationml/2006/ole">
            <p:oleObj spid="_x0000_s312322" name="Equation" r:id="rId4" imgW="914400" imgH="431640" progId="Equation.3">
              <p:embed/>
            </p:oleObj>
          </a:graphicData>
        </a:graphic>
      </p:graphicFrame>
      <p:sp>
        <p:nvSpPr>
          <p:cNvPr id="131081" name="Text Box 9"/>
          <p:cNvSpPr txBox="1">
            <a:spLocks noChangeArrowheads="1"/>
          </p:cNvSpPr>
          <p:nvPr/>
        </p:nvSpPr>
        <p:spPr bwMode="auto">
          <a:xfrm>
            <a:off x="6515100" y="1477963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u="sng">
                <a:solidFill>
                  <a:prstClr val="black"/>
                </a:solidFill>
              </a:rPr>
              <a:t>Overlap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439704" y="2330450"/>
            <a:ext cx="256121" cy="187325"/>
          </a:xfrm>
          <a:prstGeom prst="line">
            <a:avLst/>
          </a:prstGeom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274638"/>
            <a:ext cx="8229600" cy="850900"/>
          </a:xfrm>
        </p:spPr>
        <p:txBody>
          <a:bodyPr>
            <a:noAutofit/>
          </a:bodyPr>
          <a:lstStyle/>
          <a:p>
            <a:r>
              <a:rPr lang="en-US" dirty="0" smtClean="0"/>
              <a:t>Enrichment Map: use case I</a:t>
            </a:r>
            <a:br>
              <a:rPr lang="en-US" dirty="0" smtClean="0"/>
            </a:br>
            <a:r>
              <a:rPr lang="en-US" i="1" dirty="0" smtClean="0"/>
              <a:t>Single enrichment</a:t>
            </a:r>
            <a:endParaRPr lang="en-US" i="1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6088" y="1508617"/>
            <a:ext cx="8229600" cy="4895850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en-US" sz="2400" dirty="0" smtClean="0"/>
              <a:t>Estrogen treatment of breast cancer cells</a:t>
            </a:r>
          </a:p>
          <a:p>
            <a:pPr>
              <a:lnSpc>
                <a:spcPct val="90000"/>
              </a:lnSpc>
            </a:pPr>
            <a:r>
              <a:rPr lang="en-US" sz="2000" u="sng" dirty="0"/>
              <a:t>Design</a:t>
            </a:r>
            <a:r>
              <a:rPr lang="en-US" sz="2000" dirty="0"/>
              <a:t>:</a:t>
            </a:r>
            <a:r>
              <a:rPr lang="en-US" sz="2000" b="1" dirty="0"/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 dirty="0"/>
              <a:t>	2-time points</a:t>
            </a:r>
            <a:r>
              <a:rPr lang="en-US" sz="2000" dirty="0"/>
              <a:t>, </a:t>
            </a:r>
            <a:r>
              <a:rPr lang="en-US" sz="2000" b="1" dirty="0"/>
              <a:t>two-class</a:t>
            </a:r>
            <a:endParaRPr lang="en-US" sz="2000" dirty="0"/>
          </a:p>
          <a:p>
            <a:pPr lvl="1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sz="2000" u="sng" dirty="0" smtClean="0"/>
              <a:t>Gene set Database</a:t>
            </a:r>
            <a:r>
              <a:rPr lang="en-US" sz="2000" dirty="0" smtClean="0"/>
              <a:t>:</a:t>
            </a:r>
          </a:p>
          <a:p>
            <a:pPr>
              <a:lnSpc>
                <a:spcPct val="90000"/>
              </a:lnSpc>
              <a:buNone/>
            </a:pPr>
            <a:r>
              <a:rPr lang="en-US" sz="2000" b="1" dirty="0" smtClean="0"/>
              <a:t>	Gene Ontology 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graphicFrame>
        <p:nvGraphicFramePr>
          <p:cNvPr id="86044" name="Group 28"/>
          <p:cNvGraphicFramePr>
            <a:graphicFrameLocks noGrp="1"/>
          </p:cNvGraphicFramePr>
          <p:nvPr>
            <p:ph/>
          </p:nvPr>
        </p:nvGraphicFramePr>
        <p:xfrm>
          <a:off x="942903" y="2861305"/>
          <a:ext cx="3673475" cy="1005840"/>
        </p:xfrm>
        <a:graphic>
          <a:graphicData uri="http://schemas.openxmlformats.org/drawingml/2006/table">
            <a:tbl>
              <a:tblPr/>
              <a:tblGrid>
                <a:gridCol w="1884363"/>
                <a:gridCol w="923925"/>
                <a:gridCol w="865187"/>
              </a:tblGrid>
              <a:tr h="250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F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12 hrs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F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24 hrs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FF69"/>
                    </a:solidFill>
                  </a:tcPr>
                </a:tc>
              </a:tr>
              <a:tr h="250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Estrogen-treated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F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F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FF69"/>
                    </a:solidFill>
                  </a:tcPr>
                </a:tc>
              </a:tr>
              <a:tr h="250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Untreated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F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F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FF6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CEC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_0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85800" y="412750"/>
            <a:ext cx="7772400" cy="6032500"/>
          </a:xfrm>
          <a:prstGeom prst="rect">
            <a:avLst/>
          </a:prstGeom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CEC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_0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85800" y="1619250"/>
            <a:ext cx="7772400" cy="3619500"/>
          </a:xfrm>
          <a:prstGeom prst="rect">
            <a:avLst/>
          </a:prstGeom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_0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074420" y="0"/>
            <a:ext cx="6995160" cy="6858000"/>
          </a:xfrm>
          <a:prstGeom prst="rect">
            <a:avLst/>
          </a:prstGeom>
          <a:solidFill>
            <a:srgbClr val="CECDEA"/>
          </a:solidFill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274638"/>
            <a:ext cx="8229600" cy="850900"/>
          </a:xfrm>
        </p:spPr>
        <p:txBody>
          <a:bodyPr>
            <a:noAutofit/>
          </a:bodyPr>
          <a:lstStyle/>
          <a:p>
            <a:r>
              <a:rPr lang="en-US" dirty="0" smtClean="0"/>
              <a:t>Enrichment Map: use case II</a:t>
            </a:r>
            <a:br>
              <a:rPr lang="en-US" dirty="0" smtClean="0"/>
            </a:br>
            <a:r>
              <a:rPr lang="en-US" i="1" dirty="0" smtClean="0"/>
              <a:t>Comparison of two enrichments</a:t>
            </a:r>
            <a:endParaRPr lang="en-US" i="1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6088" y="1508617"/>
            <a:ext cx="8229600" cy="4895850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en-US" sz="2400" dirty="0" smtClean="0"/>
              <a:t>Estrogen treatment of breast cancer cells</a:t>
            </a:r>
          </a:p>
          <a:p>
            <a:pPr>
              <a:lnSpc>
                <a:spcPct val="90000"/>
              </a:lnSpc>
            </a:pPr>
            <a:r>
              <a:rPr lang="en-US" sz="2000" u="sng" dirty="0"/>
              <a:t>Design</a:t>
            </a:r>
            <a:r>
              <a:rPr lang="en-US" sz="2000" dirty="0"/>
              <a:t>:</a:t>
            </a:r>
            <a:r>
              <a:rPr lang="en-US" sz="2000" b="1" dirty="0"/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 dirty="0"/>
              <a:t>	2-time points</a:t>
            </a:r>
            <a:r>
              <a:rPr lang="en-US" sz="2000" dirty="0"/>
              <a:t>, </a:t>
            </a:r>
            <a:r>
              <a:rPr lang="en-US" sz="2000" b="1" dirty="0"/>
              <a:t>two-class</a:t>
            </a:r>
            <a:endParaRPr lang="en-US" sz="2000" dirty="0"/>
          </a:p>
          <a:p>
            <a:pPr lvl="1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sz="2000" u="sng" dirty="0" smtClean="0"/>
              <a:t>Gene set Database</a:t>
            </a:r>
            <a:r>
              <a:rPr lang="en-US" sz="2000" dirty="0" smtClean="0"/>
              <a:t>:</a:t>
            </a:r>
          </a:p>
          <a:p>
            <a:pPr>
              <a:lnSpc>
                <a:spcPct val="90000"/>
              </a:lnSpc>
              <a:buNone/>
            </a:pPr>
            <a:r>
              <a:rPr lang="en-US" sz="2000" b="1" dirty="0" smtClean="0"/>
              <a:t>	Gene Ontology 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graphicFrame>
        <p:nvGraphicFramePr>
          <p:cNvPr id="86044" name="Group 28"/>
          <p:cNvGraphicFramePr>
            <a:graphicFrameLocks noGrp="1"/>
          </p:cNvGraphicFramePr>
          <p:nvPr>
            <p:ph/>
          </p:nvPr>
        </p:nvGraphicFramePr>
        <p:xfrm>
          <a:off x="942903" y="2861305"/>
          <a:ext cx="3673475" cy="1005840"/>
        </p:xfrm>
        <a:graphic>
          <a:graphicData uri="http://schemas.openxmlformats.org/drawingml/2006/table">
            <a:tbl>
              <a:tblPr/>
              <a:tblGrid>
                <a:gridCol w="1884363"/>
                <a:gridCol w="923925"/>
                <a:gridCol w="865187"/>
              </a:tblGrid>
              <a:tr h="250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F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12 hrs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FF6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24 hrs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FF69"/>
                    </a:solidFill>
                  </a:tcPr>
                </a:tc>
              </a:tr>
              <a:tr h="250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Estrogen-treated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F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FF6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FF69"/>
                    </a:solidFill>
                  </a:tcPr>
                </a:tc>
              </a:tr>
              <a:tr h="250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Untreated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F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FF6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FF6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CEC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_05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85800" y="381000"/>
            <a:ext cx="77724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CEC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0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85800" y="603250"/>
            <a:ext cx="7772400" cy="5651500"/>
          </a:xfrm>
          <a:prstGeom prst="rect">
            <a:avLst/>
          </a:prstGeom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46088" y="55034"/>
            <a:ext cx="8229600" cy="850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dirty="0" smtClean="0">
                <a:solidFill>
                  <a:prstClr val="black"/>
                </a:solidFill>
              </a:rPr>
              <a:t>Enrichment Map: use case III</a:t>
            </a:r>
            <a:br>
              <a:rPr lang="en-US" sz="3200" dirty="0" smtClean="0">
                <a:solidFill>
                  <a:prstClr val="black"/>
                </a:solidFill>
              </a:rPr>
            </a:br>
            <a:r>
              <a:rPr lang="en-US" sz="3200" i="1" dirty="0" smtClean="0">
                <a:solidFill>
                  <a:prstClr val="black"/>
                </a:solidFill>
              </a:rPr>
              <a:t>Query Set Analysis</a:t>
            </a:r>
            <a:endParaRPr lang="en-US" sz="3200" i="1" dirty="0">
              <a:solidFill>
                <a:prstClr val="black"/>
              </a:solidFill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50864" y="971910"/>
            <a:ext cx="7842273" cy="587345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charset="0"/>
                <a:ea typeface="ＭＳ Ｐゴシック" charset="-128"/>
              </a:rPr>
              <a:t>What Do Gene Lists Mean?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r>
              <a:rPr lang="en-US" smtClean="0">
                <a:latin typeface="Calibri" charset="0"/>
                <a:ea typeface="ＭＳ Ｐゴシック" charset="-128"/>
              </a:rPr>
              <a:t>Biological system: complex, pathway, physical interactors</a:t>
            </a:r>
          </a:p>
          <a:p>
            <a:r>
              <a:rPr lang="en-US" smtClean="0">
                <a:latin typeface="Calibri" charset="0"/>
                <a:ea typeface="ＭＳ Ｐゴシック" charset="-128"/>
              </a:rPr>
              <a:t>Similar gene function e.g. protein kinase</a:t>
            </a:r>
          </a:p>
          <a:p>
            <a:r>
              <a:rPr lang="en-US" smtClean="0">
                <a:latin typeface="Calibri" charset="0"/>
                <a:ea typeface="ＭＳ Ｐゴシック" charset="-128"/>
              </a:rPr>
              <a:t>Similar cell or tissue location</a:t>
            </a:r>
          </a:p>
          <a:p>
            <a:r>
              <a:rPr lang="en-US" smtClean="0">
                <a:latin typeface="Calibri" charset="0"/>
                <a:ea typeface="ＭＳ Ｐゴシック" charset="-128"/>
              </a:rPr>
              <a:t>Chromosomal location (linkage, CNVs)</a:t>
            </a:r>
          </a:p>
        </p:txBody>
      </p:sp>
      <p:sp>
        <p:nvSpPr>
          <p:cNvPr id="18436" name="Rectangle 6"/>
          <p:cNvSpPr>
            <a:spLocks noChangeArrowheads="1"/>
          </p:cNvSpPr>
          <p:nvPr/>
        </p:nvSpPr>
        <p:spPr bwMode="auto">
          <a:xfrm>
            <a:off x="3660775" y="4724400"/>
            <a:ext cx="8350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Data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R12ko_pval0002_fdr0075_ovlp025_PostA_02_Goo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19563" t="21198" r="44424" b="52784"/>
              <a:stretch>
                <a:fillRect/>
              </a:stretch>
            </p:blipFill>
          </mc:Choice>
          <mc:Fallback>
            <p:blipFill>
              <a:blip r:embed="rId3"/>
              <a:srcRect l="19563" t="21198" r="44424" b="52784"/>
              <a:stretch>
                <a:fillRect/>
              </a:stretch>
            </p:blipFill>
          </mc:Fallback>
        </mc:AlternateContent>
        <p:spPr>
          <a:xfrm>
            <a:off x="324654" y="1063245"/>
            <a:ext cx="4898442" cy="457974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086812" y="1569301"/>
            <a:ext cx="1123435" cy="1117140"/>
          </a:xfrm>
          <a:prstGeom prst="ellipse">
            <a:avLst/>
          </a:prstGeom>
          <a:gradFill>
            <a:gsLst>
              <a:gs pos="0">
                <a:srgbClr val="FFFF77">
                  <a:alpha val="25000"/>
                </a:srgbClr>
              </a:gs>
              <a:gs pos="100000">
                <a:srgbClr val="FFFF00">
                  <a:alpha val="50000"/>
                </a:srgbClr>
              </a:gs>
            </a:gsLst>
          </a:gra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5318585" y="1082341"/>
            <a:ext cx="1967014" cy="823912"/>
          </a:xfrm>
          <a:prstGeom prst="wedgeRectCallout">
            <a:avLst>
              <a:gd name="adj1" fmla="val -50801"/>
              <a:gd name="adj2" fmla="val 81191"/>
            </a:avLst>
          </a:prstGeom>
          <a:gradFill>
            <a:gsLst>
              <a:gs pos="0">
                <a:srgbClr val="FFFF64"/>
              </a:gs>
              <a:gs pos="100000">
                <a:srgbClr val="FFFFD4"/>
              </a:gs>
            </a:gsLst>
          </a:gradFill>
          <a:ln>
            <a:solidFill>
              <a:srgbClr val="FFFF00"/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Query Set </a:t>
            </a:r>
          </a:p>
          <a:p>
            <a:pPr algn="ctr"/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(e.g. </a:t>
            </a:r>
            <a:r>
              <a:rPr lang="en-US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miRNA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Targets)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069943" y="3249785"/>
            <a:ext cx="1881454" cy="823912"/>
          </a:xfrm>
          <a:prstGeom prst="wedgeRectCallout">
            <a:avLst>
              <a:gd name="adj1" fmla="val -50801"/>
              <a:gd name="adj2" fmla="val 81191"/>
            </a:avLst>
          </a:prstGeom>
          <a:gradFill>
            <a:gsLst>
              <a:gs pos="0">
                <a:srgbClr val="DD94FF"/>
              </a:gs>
              <a:gs pos="100000">
                <a:srgbClr val="F0D0FF"/>
              </a:gs>
            </a:gsLst>
          </a:gradFill>
          <a:ln>
            <a:solidFill>
              <a:srgbClr val="CC66FF"/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Overlap significance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(Fisher’s Exact Test)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4243803" y="5818253"/>
            <a:ext cx="1943705" cy="945272"/>
          </a:xfrm>
          <a:prstGeom prst="wedgeRectCallout">
            <a:avLst>
              <a:gd name="adj1" fmla="val -35576"/>
              <a:gd name="adj2" fmla="val -74100"/>
            </a:avLst>
          </a:prstGeom>
          <a:gradFill>
            <a:gsLst>
              <a:gs pos="0">
                <a:srgbClr val="FF7F80"/>
              </a:gs>
              <a:gs pos="100000">
                <a:srgbClr val="FFCCCC"/>
              </a:gs>
            </a:gsLst>
          </a:gradFill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Gene-sets enriched in gene expression</a:t>
            </a:r>
          </a:p>
          <a:p>
            <a:pPr algn="ctr"/>
            <a:r>
              <a:rPr lang="en-US" sz="1600" dirty="0" smtClean="0">
                <a:solidFill>
                  <a:srgbClr val="7F7F7F"/>
                </a:solidFill>
              </a:rPr>
              <a:t>(e.g. miRNA-1-2 KO )</a:t>
            </a:r>
            <a:endParaRPr lang="en-US" sz="1600" dirty="0">
              <a:solidFill>
                <a:srgbClr val="7F7F7F"/>
              </a:solidFill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1856269" y="5818253"/>
            <a:ext cx="1943705" cy="439217"/>
          </a:xfrm>
          <a:prstGeom prst="wedgeRectCallout">
            <a:avLst>
              <a:gd name="adj1" fmla="val -3153"/>
              <a:gd name="adj2" fmla="val -228492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Overlap coefficient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46088" y="55034"/>
            <a:ext cx="8229600" cy="850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dirty="0" smtClean="0">
                <a:solidFill>
                  <a:prstClr val="black"/>
                </a:solidFill>
              </a:rPr>
              <a:t>Enrichment Map: use case III</a:t>
            </a:r>
            <a:br>
              <a:rPr lang="en-US" sz="3200" dirty="0" smtClean="0">
                <a:solidFill>
                  <a:prstClr val="black"/>
                </a:solidFill>
              </a:rPr>
            </a:br>
            <a:r>
              <a:rPr lang="en-US" sz="3200" i="1" dirty="0" smtClean="0">
                <a:solidFill>
                  <a:prstClr val="black"/>
                </a:solidFill>
              </a:rPr>
              <a:t>Query Set Analysis</a:t>
            </a:r>
            <a:endParaRPr lang="en-US" sz="3200" i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Autism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Autism Spectrum Disorder (ASD) definition: </a:t>
            </a:r>
          </a:p>
          <a:p>
            <a:r>
              <a:rPr lang="en-US" dirty="0" smtClean="0"/>
              <a:t>Genetics</a:t>
            </a:r>
          </a:p>
          <a:p>
            <a:pPr lvl="1"/>
            <a:r>
              <a:rPr lang="en-US" dirty="0" smtClean="0"/>
              <a:t>highly heritable </a:t>
            </a:r>
          </a:p>
          <a:p>
            <a:pPr lvl="2"/>
            <a:r>
              <a:rPr lang="en-US" dirty="0" smtClean="0"/>
              <a:t>monozygotic twin concordance 90-60% </a:t>
            </a:r>
          </a:p>
          <a:p>
            <a:pPr lvl="2">
              <a:spcBef>
                <a:spcPts val="0"/>
              </a:spcBef>
              <a:buNone/>
            </a:pPr>
            <a:r>
              <a:rPr lang="en-US" dirty="0" smtClean="0"/>
              <a:t>	(depending on the stringency of diagnosis)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known genetics:</a:t>
            </a:r>
          </a:p>
          <a:p>
            <a:pPr lvl="2">
              <a:spcBef>
                <a:spcPts val="0"/>
              </a:spcBef>
            </a:pPr>
            <a:r>
              <a:rPr lang="en-US" dirty="0" smtClean="0"/>
              <a:t>5-15% rare single-gene disorders and chromosomal re-arrangements</a:t>
            </a:r>
          </a:p>
          <a:p>
            <a:pPr lvl="2">
              <a:spcBef>
                <a:spcPts val="0"/>
              </a:spcBef>
            </a:pPr>
            <a:r>
              <a:rPr lang="en-US" dirty="0" smtClean="0"/>
              <a:t>de-novo CNV previously reported in 5-10% of ASD cases</a:t>
            </a:r>
          </a:p>
          <a:p>
            <a:pPr lvl="2">
              <a:spcBef>
                <a:spcPts val="0"/>
              </a:spcBef>
            </a:pPr>
            <a:r>
              <a:rPr lang="en-US" dirty="0" smtClean="0"/>
              <a:t>GWA (Genome-wide Association Studies) have been able to explain only a small amount of heritability</a:t>
            </a:r>
          </a:p>
          <a:p>
            <a:pPr lvl="1">
              <a:spcBef>
                <a:spcPts val="0"/>
              </a:spcBef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6273224"/>
            <a:ext cx="651301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Pinto et al. Functional impact of global rare copy number variation in autism spectrum disorders. Nature. 2010 Jun 9.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CNV screening of Autism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Rare Copy Number Variation screening (DEL, DUP)</a:t>
            </a:r>
          </a:p>
          <a:p>
            <a:pPr lvl="1"/>
            <a:r>
              <a:rPr lang="en-US" dirty="0" smtClean="0"/>
              <a:t>889 Case and 1146 Ctrl (European Ancestry)</a:t>
            </a:r>
          </a:p>
          <a:p>
            <a:pPr lvl="1"/>
            <a:r>
              <a:rPr lang="en-US" dirty="0" err="1" smtClean="0"/>
              <a:t>Illumina</a:t>
            </a:r>
            <a:r>
              <a:rPr lang="en-US" dirty="0" smtClean="0"/>
              <a:t> </a:t>
            </a:r>
            <a:r>
              <a:rPr lang="en-US" dirty="0" err="1" smtClean="0"/>
              <a:t>Infinium</a:t>
            </a:r>
            <a:r>
              <a:rPr lang="en-US" dirty="0" smtClean="0"/>
              <a:t> 1M-single SNP</a:t>
            </a:r>
          </a:p>
          <a:p>
            <a:pPr lvl="1"/>
            <a:r>
              <a:rPr lang="en-US" dirty="0" smtClean="0"/>
              <a:t>high quality rare CNV (90% PCR validation)</a:t>
            </a:r>
          </a:p>
          <a:p>
            <a:pPr lvl="2"/>
            <a:r>
              <a:rPr lang="en-US" dirty="0" smtClean="0"/>
              <a:t>identification by the three main algorithms required for detection (</a:t>
            </a:r>
            <a:r>
              <a:rPr lang="en-US" dirty="0" err="1" smtClean="0"/>
              <a:t>QuantiSNP</a:t>
            </a:r>
            <a:r>
              <a:rPr lang="en-US" dirty="0" smtClean="0"/>
              <a:t>, </a:t>
            </a:r>
            <a:r>
              <a:rPr lang="en-US" dirty="0" err="1" smtClean="0"/>
              <a:t>iPattern</a:t>
            </a:r>
            <a:r>
              <a:rPr lang="en-US" dirty="0" smtClean="0"/>
              <a:t>, </a:t>
            </a:r>
            <a:r>
              <a:rPr lang="en-US" dirty="0" err="1" smtClean="0"/>
              <a:t>PennCNV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frequency &lt; 1%</a:t>
            </a:r>
          </a:p>
          <a:p>
            <a:pPr lvl="2"/>
            <a:r>
              <a:rPr lang="en-US" dirty="0" smtClean="0"/>
              <a:t>length &gt; 30 kb</a:t>
            </a:r>
          </a:p>
          <a:p>
            <a:r>
              <a:rPr lang="en-US" dirty="0" smtClean="0"/>
              <a:t>Statistics</a:t>
            </a:r>
          </a:p>
          <a:p>
            <a:pPr lvl="1"/>
            <a:r>
              <a:rPr lang="en-US" dirty="0" smtClean="0"/>
              <a:t>average CNV size: 182.7 kb</a:t>
            </a:r>
          </a:p>
          <a:p>
            <a:pPr lvl="1"/>
            <a:r>
              <a:rPr lang="en-US" dirty="0" smtClean="0"/>
              <a:t>median CNV number per individual: 2</a:t>
            </a:r>
          </a:p>
          <a:p>
            <a:pPr lvl="1"/>
            <a:r>
              <a:rPr lang="en-US" dirty="0" smtClean="0"/>
              <a:t>difference in CNV distribution: only </a:t>
            </a:r>
            <a:r>
              <a:rPr lang="en-US" dirty="0" err="1" smtClean="0"/>
              <a:t>genic</a:t>
            </a:r>
            <a:r>
              <a:rPr lang="en-US" dirty="0" smtClean="0"/>
              <a:t> DEL higher</a:t>
            </a:r>
          </a:p>
          <a:p>
            <a:pPr lvl="1"/>
            <a:r>
              <a:rPr lang="en-US" dirty="0" smtClean="0"/>
              <a:t>&gt; 5.7% ASD individuals carry at least one de-novo CNV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273224"/>
            <a:ext cx="651301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Pinto et al. Functional impact of global rare copy number variation in autism spectrum disorders. Nature. 2010 Jun 9.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202266"/>
            <a:ext cx="8229600" cy="551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b="1" smtClean="0">
                <a:solidFill>
                  <a:prstClr val="black"/>
                </a:solidFill>
              </a:rPr>
              <a:t>Gene Ontology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lang="en-US" smtClean="0">
                <a:solidFill>
                  <a:prstClr val="black"/>
                </a:solidFill>
              </a:rPr>
              <a:t>Biological Process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lang="en-US" smtClean="0">
                <a:solidFill>
                  <a:prstClr val="black"/>
                </a:solidFill>
              </a:rPr>
              <a:t>Cellular Component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lang="en-US" smtClean="0">
                <a:solidFill>
                  <a:prstClr val="black"/>
                </a:solidFill>
              </a:rPr>
              <a:t>Molecular Function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b="1" smtClean="0">
                <a:solidFill>
                  <a:prstClr val="black"/>
                </a:solidFill>
              </a:rPr>
              <a:t>Pathways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lang="en-US" smtClean="0">
                <a:solidFill>
                  <a:prstClr val="black"/>
                </a:solidFill>
              </a:rPr>
              <a:t>KEGG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lang="en-US" smtClean="0">
                <a:solidFill>
                  <a:prstClr val="black"/>
                </a:solidFill>
              </a:rPr>
              <a:t>NCI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lang="en-US" smtClean="0">
                <a:solidFill>
                  <a:prstClr val="black"/>
                </a:solidFill>
              </a:rPr>
              <a:t>Reactome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b="1" smtClean="0">
                <a:solidFill>
                  <a:prstClr val="black"/>
                </a:solidFill>
              </a:rPr>
              <a:t>PFAM domains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endParaRPr lang="en-US" sz="2000" b="1" smtClean="0">
              <a:solidFill>
                <a:prstClr val="black"/>
              </a:solidFill>
            </a:endParaRPr>
          </a:p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smtClean="0">
                <a:solidFill>
                  <a:prstClr val="black"/>
                </a:solidFill>
              </a:rPr>
              <a:t>Number of gene-sets: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  <a:tabLst>
                <a:tab pos="3225800" algn="l"/>
              </a:tabLst>
              <a:defRPr/>
            </a:pPr>
            <a:r>
              <a:rPr lang="en-US" smtClean="0">
                <a:solidFill>
                  <a:prstClr val="black"/>
                </a:solidFill>
              </a:rPr>
              <a:t>Unfiltered (all):	</a:t>
            </a:r>
            <a:r>
              <a:rPr lang="en-US" smtClean="0">
                <a:solidFill>
                  <a:prstClr val="black"/>
                </a:solidFill>
                <a:latin typeface="Courier New"/>
              </a:rPr>
              <a:t>14,433</a:t>
            </a:r>
            <a:r>
              <a:rPr lang="en-US" smtClean="0">
                <a:solidFill>
                  <a:prstClr val="black"/>
                </a:solidFill>
              </a:rPr>
              <a:t> 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  <a:tabLst>
                <a:tab pos="3225800" algn="l"/>
              </a:tabLst>
              <a:defRPr/>
            </a:pPr>
            <a:r>
              <a:rPr lang="en-US" smtClean="0">
                <a:solidFill>
                  <a:prstClr val="black"/>
                </a:solidFill>
              </a:rPr>
              <a:t>Filtered (5 &lt;&lt; 700 genes):	</a:t>
            </a:r>
            <a:r>
              <a:rPr lang="en-US" smtClean="0">
                <a:solidFill>
                  <a:prstClr val="black"/>
                </a:solidFill>
                <a:latin typeface="Courier New"/>
              </a:rPr>
              <a:t> 6,129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  <a:tabLst>
                <a:tab pos="3225800" algn="l"/>
              </a:tabLst>
              <a:defRPr/>
            </a:pPr>
            <a:r>
              <a:rPr lang="en-US" smtClean="0">
                <a:solidFill>
                  <a:prstClr val="black"/>
                </a:solidFill>
              </a:rPr>
              <a:t>Tested (counts &gt; 0):	</a:t>
            </a:r>
            <a:r>
              <a:rPr lang="en-US" smtClean="0">
                <a:solidFill>
                  <a:prstClr val="black"/>
                </a:solidFill>
                <a:latin typeface="Courier New"/>
              </a:rPr>
              <a:t> 3,493</a:t>
            </a:r>
          </a:p>
          <a:p>
            <a:pPr marL="742950" lvl="1" indent="-285750">
              <a:spcBef>
                <a:spcPct val="20000"/>
              </a:spcBef>
              <a:buFont typeface="Arial"/>
              <a:buNone/>
              <a:tabLst>
                <a:tab pos="2330450" algn="l"/>
              </a:tabLst>
              <a:defRPr/>
            </a:pPr>
            <a:endParaRPr lang="en-US" dirty="0" smtClean="0">
              <a:solidFill>
                <a:prstClr val="black"/>
              </a:solidFill>
              <a:latin typeface="Courier New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Gene-set sources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273224"/>
            <a:ext cx="651301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Pinto et al. Functional impact of global rare copy number variation in autism spectrum disorders. Nature. 2010 Jun 9.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1414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ppFigure12_Mar22_LighterShades_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311727"/>
            <a:ext cx="9144000" cy="62345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273224"/>
            <a:ext cx="651301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prstClr val="white"/>
                </a:solidFill>
              </a:rPr>
              <a:t>Pinto et al. Functional impact of global rare copy number variation in autism spectrum disorders. Nature. 2010 Jun 9.</a:t>
            </a:r>
            <a:endParaRPr lang="en-US" sz="1600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0"/>
            <a:ext cx="8915400" cy="645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0" y="6211669"/>
            <a:ext cx="9144000" cy="63094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3500" dirty="0" smtClean="0">
                <a:solidFill>
                  <a:prstClr val="black"/>
                </a:solidFill>
              </a:rPr>
              <a:t>http://</a:t>
            </a:r>
            <a:r>
              <a:rPr lang="en-US" sz="3500" dirty="0" err="1" smtClean="0">
                <a:solidFill>
                  <a:prstClr val="black"/>
                </a:solidFill>
              </a:rPr>
              <a:t>baderlab.org/Software/EnrichmentMap</a:t>
            </a:r>
            <a:r>
              <a:rPr lang="en-US" sz="3500" dirty="0" smtClean="0">
                <a:solidFill>
                  <a:prstClr val="black"/>
                </a:solidFill>
              </a:rPr>
              <a:t>/</a:t>
            </a:r>
            <a:endParaRPr lang="en-US" sz="35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3_apoptosis_fin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88" y="0"/>
            <a:ext cx="534926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78952" y="1027034"/>
            <a:ext cx="3244496" cy="1302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Add Network visualization support</a:t>
            </a:r>
          </a:p>
          <a:p>
            <a:pPr marL="180975" indent="-180975">
              <a:spcBef>
                <a:spcPts val="800"/>
              </a:spcBef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Pathway visualization and analysis tools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778952" y="274638"/>
            <a:ext cx="2907847" cy="752396"/>
          </a:xfrm>
        </p:spPr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400800" cy="497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6477000" y="381000"/>
            <a:ext cx="253047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Cluster </a:t>
            </a:r>
            <a:r>
              <a:rPr lang="en-US" dirty="0">
                <a:solidFill>
                  <a:prstClr val="black"/>
                </a:solidFill>
              </a:rPr>
              <a:t>words according to their co-occurrence in labels to preserve semantic meaning.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3076575"/>
            <a:ext cx="5334000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51503" y="5957198"/>
            <a:ext cx="32335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</a:rPr>
              <a:t>Layla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Oesper</a:t>
            </a:r>
            <a:endParaRPr lang="en-US" sz="2400" dirty="0" smtClean="0">
              <a:solidFill>
                <a:prstClr val="black"/>
              </a:solidFill>
            </a:endParaRPr>
          </a:p>
          <a:p>
            <a:r>
              <a:rPr lang="en-US" sz="2400" dirty="0" smtClean="0">
                <a:solidFill>
                  <a:prstClr val="black"/>
                </a:solidFill>
              </a:rPr>
              <a:t>Google Summer of Code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9758" y="5891244"/>
            <a:ext cx="78680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Thanks for your attention!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5" name="Picture 4" descr="ediblema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074" y="611397"/>
            <a:ext cx="8129852" cy="4966832"/>
          </a:xfrm>
          <a:prstGeom prst="rect">
            <a:avLst/>
          </a:prstGeom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0" name="Rectangle 14"/>
          <p:cNvSpPr>
            <a:spLocks noChangeArrowheads="1"/>
          </p:cNvSpPr>
          <p:nvPr/>
        </p:nvSpPr>
        <p:spPr bwMode="auto">
          <a:xfrm>
            <a:off x="1258888" y="2071687"/>
            <a:ext cx="6626225" cy="3529013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7"/>
            <a:ext cx="8229600" cy="976177"/>
          </a:xfrm>
        </p:spPr>
        <p:txBody>
          <a:bodyPr>
            <a:noAutofit/>
          </a:bodyPr>
          <a:lstStyle/>
          <a:p>
            <a:r>
              <a:rPr lang="en-US" dirty="0" smtClean="0"/>
              <a:t>Enrichment Map</a:t>
            </a:r>
            <a:br>
              <a:rPr lang="en-US" dirty="0" smtClean="0"/>
            </a:br>
            <a:r>
              <a:rPr lang="en-US" i="1" dirty="0" smtClean="0"/>
              <a:t>Acknowledgments</a:t>
            </a:r>
            <a:endParaRPr lang="en-US" i="1" dirty="0"/>
          </a:p>
        </p:txBody>
      </p:sp>
      <p:sp>
        <p:nvSpPr>
          <p:cNvPr id="4102" name="Oval 6"/>
          <p:cNvSpPr>
            <a:spLocks noChangeArrowheads="1"/>
          </p:cNvSpPr>
          <p:nvPr/>
        </p:nvSpPr>
        <p:spPr bwMode="auto">
          <a:xfrm>
            <a:off x="2195513" y="2432050"/>
            <a:ext cx="2305050" cy="2160587"/>
          </a:xfrm>
          <a:prstGeom prst="ellipse">
            <a:avLst/>
          </a:prstGeom>
          <a:solidFill>
            <a:srgbClr val="3399FF">
              <a:alpha val="3999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3" name="Oval 7"/>
          <p:cNvSpPr>
            <a:spLocks noChangeArrowheads="1"/>
          </p:cNvSpPr>
          <p:nvPr/>
        </p:nvSpPr>
        <p:spPr bwMode="auto">
          <a:xfrm>
            <a:off x="2843213" y="2503487"/>
            <a:ext cx="2665412" cy="2447925"/>
          </a:xfrm>
          <a:prstGeom prst="ellipse">
            <a:avLst/>
          </a:prstGeom>
          <a:solidFill>
            <a:srgbClr val="FFFF53">
              <a:alpha val="3999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4" name="Oval 8"/>
          <p:cNvSpPr>
            <a:spLocks noChangeArrowheads="1"/>
          </p:cNvSpPr>
          <p:nvPr/>
        </p:nvSpPr>
        <p:spPr bwMode="auto">
          <a:xfrm>
            <a:off x="4500563" y="4448175"/>
            <a:ext cx="142875" cy="144462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5" name="Oval 9"/>
          <p:cNvSpPr>
            <a:spLocks noChangeArrowheads="1"/>
          </p:cNvSpPr>
          <p:nvPr/>
        </p:nvSpPr>
        <p:spPr bwMode="auto">
          <a:xfrm>
            <a:off x="5003800" y="3582987"/>
            <a:ext cx="142875" cy="144463"/>
          </a:xfrm>
          <a:prstGeom prst="ellipse">
            <a:avLst/>
          </a:prstGeom>
          <a:solidFill>
            <a:srgbClr val="FF3B3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6" name="Oval 10"/>
          <p:cNvSpPr>
            <a:spLocks noChangeArrowheads="1"/>
          </p:cNvSpPr>
          <p:nvPr/>
        </p:nvSpPr>
        <p:spPr bwMode="auto">
          <a:xfrm>
            <a:off x="2484438" y="3151187"/>
            <a:ext cx="142875" cy="1444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7" name="Oval 11"/>
          <p:cNvSpPr>
            <a:spLocks noChangeArrowheads="1"/>
          </p:cNvSpPr>
          <p:nvPr/>
        </p:nvSpPr>
        <p:spPr bwMode="auto">
          <a:xfrm>
            <a:off x="3708400" y="3295650"/>
            <a:ext cx="142875" cy="144462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8" name="Oval 12"/>
          <p:cNvSpPr>
            <a:spLocks noChangeArrowheads="1"/>
          </p:cNvSpPr>
          <p:nvPr/>
        </p:nvSpPr>
        <p:spPr bwMode="auto">
          <a:xfrm>
            <a:off x="3492500" y="4016375"/>
            <a:ext cx="142875" cy="144462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5003800" y="2432050"/>
            <a:ext cx="25923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A86400"/>
                </a:solidFill>
              </a:rPr>
              <a:t>Bader Lab</a:t>
            </a: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4427538" y="5600700"/>
            <a:ext cx="34575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b="1">
                <a:solidFill>
                  <a:prstClr val="black"/>
                </a:solidFill>
              </a:rPr>
              <a:t>Terrence Donnelly CCBR</a:t>
            </a:r>
          </a:p>
          <a:p>
            <a:pPr algn="r"/>
            <a:r>
              <a:rPr lang="en-US" b="1">
                <a:solidFill>
                  <a:prstClr val="black"/>
                </a:solidFill>
              </a:rPr>
              <a:t>(University of Toronto)</a:t>
            </a:r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1511300" y="4394199"/>
            <a:ext cx="1368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>
                <a:solidFill>
                  <a:srgbClr val="00409E"/>
                </a:solidFill>
              </a:rPr>
              <a:t>Emili</a:t>
            </a:r>
            <a:r>
              <a:rPr lang="en-US" sz="2000" b="1" dirty="0">
                <a:solidFill>
                  <a:srgbClr val="00409E"/>
                </a:solidFill>
              </a:rPr>
              <a:t> Lab</a:t>
            </a: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4787900" y="4448175"/>
            <a:ext cx="1800225" cy="366712"/>
          </a:xfrm>
          <a:prstGeom prst="rect">
            <a:avLst/>
          </a:prstGeom>
          <a:solidFill>
            <a:srgbClr val="EAEAEA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prstClr val="black"/>
                </a:solidFill>
              </a:rPr>
              <a:t>Oliver Stueker</a:t>
            </a:r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5219700" y="3505200"/>
            <a:ext cx="1439863" cy="366712"/>
          </a:xfrm>
          <a:prstGeom prst="rect">
            <a:avLst/>
          </a:prstGeom>
          <a:solidFill>
            <a:srgbClr val="EAEAEA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u="sng">
                <a:solidFill>
                  <a:prstClr val="black"/>
                </a:solidFill>
              </a:rPr>
              <a:t>Gary Bader</a:t>
            </a:r>
          </a:p>
        </p:txBody>
      </p:sp>
      <p:sp>
        <p:nvSpPr>
          <p:cNvPr id="4115" name="Text Box 19"/>
          <p:cNvSpPr txBox="1">
            <a:spLocks noChangeArrowheads="1"/>
          </p:cNvSpPr>
          <p:nvPr/>
        </p:nvSpPr>
        <p:spPr bwMode="auto">
          <a:xfrm>
            <a:off x="1331913" y="2713037"/>
            <a:ext cx="1655762" cy="366713"/>
          </a:xfrm>
          <a:prstGeom prst="rect">
            <a:avLst/>
          </a:prstGeom>
          <a:solidFill>
            <a:srgbClr val="EAEAEA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u="sng">
                <a:solidFill>
                  <a:prstClr val="black"/>
                </a:solidFill>
              </a:rPr>
              <a:t>Andrew Emili</a:t>
            </a:r>
          </a:p>
        </p:txBody>
      </p:sp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2771775" y="3611562"/>
            <a:ext cx="1800225" cy="366713"/>
          </a:xfrm>
          <a:prstGeom prst="rect">
            <a:avLst/>
          </a:prstGeom>
          <a:solidFill>
            <a:srgbClr val="EAEAEA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prstClr val="black"/>
                </a:solidFill>
              </a:rPr>
              <a:t>Daniele Merico</a:t>
            </a: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3132138" y="2857500"/>
            <a:ext cx="1655762" cy="366712"/>
          </a:xfrm>
          <a:prstGeom prst="rect">
            <a:avLst/>
          </a:prstGeom>
          <a:solidFill>
            <a:srgbClr val="EAEAEA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prstClr val="black"/>
                </a:solidFill>
              </a:rPr>
              <a:t>Ruth Isserlin</a:t>
            </a:r>
          </a:p>
        </p:txBody>
      </p:sp>
      <p:pic>
        <p:nvPicPr>
          <p:cNvPr id="4118" name="Picture 22" descr="AndrewEmil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1711325"/>
            <a:ext cx="773113" cy="960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19" name="Picture 23" descr="Oliver_Stuek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125" y="4303712"/>
            <a:ext cx="877888" cy="1169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20" name="Picture 24" descr="Ruth_isserli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9838" y="1855787"/>
            <a:ext cx="823912" cy="879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21" name="Picture 25" descr="Gary_bad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59563" y="2647950"/>
            <a:ext cx="857250" cy="1238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22" name="Picture 26" descr="Sigaro-0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3575" y="4303712"/>
            <a:ext cx="812800" cy="1074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-128"/>
              </a:rPr>
              <a:t>Gene Lists and Networks Outline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-128"/>
              </a:rPr>
              <a:t>Gene lists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-128"/>
              </a:rPr>
              <a:t>Where they come </a:t>
            </a:r>
            <a:r>
              <a:rPr lang="en-US" dirty="0" smtClean="0">
                <a:latin typeface="Calibri" charset="0"/>
                <a:ea typeface="ＭＳ Ｐゴシック" charset="-128"/>
              </a:rPr>
              <a:t>from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-128"/>
              </a:rPr>
              <a:t>What do they mean</a:t>
            </a:r>
            <a:endParaRPr lang="en-US" dirty="0" smtClean="0">
              <a:latin typeface="Calibri" charset="0"/>
              <a:ea typeface="ＭＳ Ｐゴシック" charset="-128"/>
            </a:endParaRPr>
          </a:p>
          <a:p>
            <a:r>
              <a:rPr lang="en-US" dirty="0" smtClean="0">
                <a:latin typeface="Calibri" charset="0"/>
                <a:ea typeface="ＭＳ Ｐゴシック" charset="-128"/>
              </a:rPr>
              <a:t>Networks</a:t>
            </a:r>
            <a:endParaRPr lang="en-US" dirty="0" smtClean="0">
              <a:latin typeface="Calibri" charset="0"/>
              <a:ea typeface="ＭＳ Ｐゴシック" charset="-128"/>
            </a:endParaRPr>
          </a:p>
          <a:p>
            <a:pPr lvl="1"/>
            <a:r>
              <a:rPr lang="en-US" dirty="0" smtClean="0">
                <a:latin typeface="Calibri" charset="0"/>
                <a:ea typeface="ＭＳ Ｐゴシック" charset="-128"/>
              </a:rPr>
              <a:t>What are they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-128"/>
              </a:rPr>
              <a:t>Analysis</a:t>
            </a:r>
            <a:endParaRPr lang="en-US" dirty="0" smtClean="0">
              <a:latin typeface="Calibri" charset="0"/>
              <a:ea typeface="ＭＳ Ｐゴシック" charset="-128"/>
            </a:endParaRPr>
          </a:p>
          <a:p>
            <a:pPr lvl="1"/>
            <a:r>
              <a:rPr lang="en-US" dirty="0" smtClean="0">
                <a:latin typeface="Calibri" charset="0"/>
                <a:ea typeface="ＭＳ Ｐゴシック" charset="-128"/>
              </a:rPr>
              <a:t>Use in Biology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-128"/>
              </a:rPr>
              <a:t>Biological questions/applications</a:t>
            </a:r>
            <a:endParaRPr lang="en-US" dirty="0" smtClean="0">
              <a:latin typeface="Calibri" charset="0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Time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Try out Cytoscape</a:t>
            </a:r>
          </a:p>
          <a:p>
            <a:endParaRPr lang="en-US" dirty="0" smtClean="0"/>
          </a:p>
          <a:p>
            <a:r>
              <a:rPr lang="en-US" dirty="0" err="1" smtClean="0"/>
              <a:t>http://opentutorials.rbvi.ucsf.edu/index.php/Tutorial:Introduction_to_Cytoscape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ox1 figure-network_visualization.pdf"/>
          <p:cNvPicPr>
            <a:picLocks noChangeAspect="1"/>
          </p:cNvPicPr>
          <p:nvPr/>
        </p:nvPicPr>
        <p:blipFill>
          <a:blip r:embed="rId2">
            <a:alphaModFix/>
            <a:lum bright="50000"/>
          </a:blip>
          <a:srcRect l="47515" t="8753" r="2104" b="60209"/>
          <a:stretch>
            <a:fillRect/>
          </a:stretch>
        </p:blipFill>
        <p:spPr>
          <a:xfrm>
            <a:off x="271222" y="1"/>
            <a:ext cx="86015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Represent relationships</a:t>
            </a:r>
          </a:p>
          <a:p>
            <a:pPr lvl="1"/>
            <a:r>
              <a:rPr lang="en-US" dirty="0" smtClean="0"/>
              <a:t>Physical, regulatory, genetic, functional interactions</a:t>
            </a:r>
          </a:p>
          <a:p>
            <a:r>
              <a:rPr lang="en-US" dirty="0" smtClean="0"/>
              <a:t>Useful for discovering relationships in large data sets</a:t>
            </a:r>
          </a:p>
          <a:p>
            <a:pPr lvl="1"/>
            <a:r>
              <a:rPr lang="en-US" dirty="0" smtClean="0"/>
              <a:t>Better than tables in Excel</a:t>
            </a:r>
          </a:p>
          <a:p>
            <a:r>
              <a:rPr lang="en-US" dirty="0" smtClean="0"/>
              <a:t>Visualize multiple data types together</a:t>
            </a:r>
          </a:p>
          <a:p>
            <a:pPr lvl="1"/>
            <a:r>
              <a:rPr lang="en-US" dirty="0" smtClean="0"/>
              <a:t>See interesting patterns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Biology to a</a:t>
            </a:r>
            <a:r>
              <a:rPr lang="en-US" dirty="0" smtClean="0"/>
              <a:t> Network</a:t>
            </a:r>
            <a:endParaRPr lang="en-US" dirty="0"/>
          </a:p>
        </p:txBody>
      </p:sp>
      <p:sp>
        <p:nvSpPr>
          <p:cNvPr id="1021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219200"/>
            <a:ext cx="9067800" cy="5105400"/>
          </a:xfrm>
        </p:spPr>
        <p:txBody>
          <a:bodyPr/>
          <a:lstStyle/>
          <a:p>
            <a:r>
              <a:rPr lang="en-US"/>
              <a:t>A simple mapping</a:t>
            </a:r>
          </a:p>
          <a:p>
            <a:pPr lvl="1"/>
            <a:r>
              <a:rPr lang="en-US"/>
              <a:t>one compound/node, one interaction/edge</a:t>
            </a:r>
          </a:p>
          <a:p>
            <a:r>
              <a:rPr lang="en-US"/>
              <a:t>A more realistic mapping</a:t>
            </a:r>
          </a:p>
          <a:p>
            <a:pPr lvl="1"/>
            <a:r>
              <a:rPr lang="en-US"/>
              <a:t>Cell localization, cell cycle, cell type, taxonomy</a:t>
            </a:r>
          </a:p>
          <a:p>
            <a:pPr lvl="1"/>
            <a:r>
              <a:rPr lang="en-US"/>
              <a:t>Only represent physiologically relevant interaction networks</a:t>
            </a:r>
          </a:p>
          <a:p>
            <a:r>
              <a:rPr lang="en-US"/>
              <a:t>Edges can represent other relationships</a:t>
            </a:r>
          </a:p>
          <a:p>
            <a:r>
              <a:rPr lang="en-US">
                <a:solidFill>
                  <a:srgbClr val="FF0000"/>
                </a:solidFill>
              </a:rPr>
              <a:t>Critical</a:t>
            </a:r>
            <a:r>
              <a:rPr lang="en-US"/>
              <a:t>: understand the mapping for network analysis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-128"/>
              </a:rPr>
              <a:t>Course Outline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5720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Calibri" charset="0"/>
                <a:ea typeface="ＭＳ Ｐゴシック" charset="-128"/>
              </a:rPr>
              <a:t>Collaborative course notes</a:t>
            </a:r>
          </a:p>
          <a:p>
            <a:pPr lvl="1"/>
            <a:r>
              <a:rPr lang="en-US" sz="2000" dirty="0" smtClean="0">
                <a:latin typeface="Calibri" charset="0"/>
                <a:ea typeface="ＭＳ Ｐゴシック" charset="-128"/>
              </a:rPr>
              <a:t>Wiki page: http://</a:t>
            </a:r>
            <a:r>
              <a:rPr lang="en-US" sz="2000" dirty="0" err="1" smtClean="0">
                <a:latin typeface="Calibri" charset="0"/>
                <a:ea typeface="ＭＳ Ｐゴシック" charset="-128"/>
              </a:rPr>
              <a:t>baderlab.org/EMBLHeidelbergCytoscapeCourse</a:t>
            </a:r>
            <a:endParaRPr lang="en-US" sz="2000" dirty="0" smtClean="0">
              <a:latin typeface="Calibri" charset="0"/>
              <a:ea typeface="ＭＳ Ｐゴシック" charset="-128"/>
            </a:endParaRPr>
          </a:p>
          <a:p>
            <a:pPr lvl="1"/>
            <a:r>
              <a:rPr lang="en-US" sz="2000" dirty="0" smtClean="0">
                <a:latin typeface="Calibri" charset="0"/>
                <a:ea typeface="ＭＳ Ｐゴシック" charset="-128"/>
              </a:rPr>
              <a:t>Google document for collaborative course notes</a:t>
            </a:r>
          </a:p>
          <a:p>
            <a:pPr eaLnBrk="1" hangingPunct="1"/>
            <a:r>
              <a:rPr lang="en-US" sz="2400" dirty="0" smtClean="0">
                <a:latin typeface="Calibri" charset="0"/>
                <a:ea typeface="ＭＳ Ｐゴシック" charset="-128"/>
              </a:rPr>
              <a:t>Introduction to gene lists, network visualization and analysis using Cytoscape</a:t>
            </a:r>
          </a:p>
          <a:p>
            <a:pPr eaLnBrk="1" hangingPunct="1"/>
            <a:r>
              <a:rPr lang="en-US" sz="2400" dirty="0" smtClean="0">
                <a:latin typeface="Calibri" charset="0"/>
                <a:ea typeface="ＭＳ Ｐゴシック" charset="-128"/>
              </a:rPr>
              <a:t>Workflow: loading a network to publication</a:t>
            </a:r>
          </a:p>
          <a:p>
            <a:pPr eaLnBrk="1" hangingPunct="1"/>
            <a:r>
              <a:rPr lang="en-US" sz="2400" dirty="0" smtClean="0">
                <a:latin typeface="Calibri" charset="0"/>
                <a:ea typeface="ＭＳ Ｐゴシック" charset="-128"/>
              </a:rPr>
              <a:t>Popular analysis scenarios</a:t>
            </a:r>
          </a:p>
          <a:p>
            <a:pPr eaLnBrk="1" hangingPunct="1"/>
            <a:r>
              <a:rPr lang="en-US" sz="2400" dirty="0" smtClean="0">
                <a:latin typeface="Calibri" charset="0"/>
                <a:ea typeface="ＭＳ Ｐゴシック" charset="-128"/>
              </a:rPr>
              <a:t>In depth application: pathway analysis of a gene list</a:t>
            </a:r>
          </a:p>
          <a:p>
            <a:pPr eaLnBrk="1" hangingPunct="1"/>
            <a:endParaRPr lang="en-US" sz="2400" dirty="0" smtClean="0">
              <a:latin typeface="Calibri" charset="0"/>
              <a:ea typeface="ＭＳ Ｐゴシック" charset="-128"/>
            </a:endParaRPr>
          </a:p>
          <a:p>
            <a:pPr eaLnBrk="1" hangingPunct="1"/>
            <a:r>
              <a:rPr lang="en-US" sz="2400" dirty="0" smtClean="0">
                <a:solidFill>
                  <a:srgbClr val="0000FF"/>
                </a:solidFill>
                <a:latin typeface="Calibri" charset="0"/>
                <a:ea typeface="ＭＳ Ｐゴシック" charset="-128"/>
              </a:rPr>
              <a:t>Each module composed of lectures and labs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02" name="Picture 2"/>
          <p:cNvPicPr>
            <a:picLocks noChangeAspect="1" noChangeArrowheads="1"/>
          </p:cNvPicPr>
          <p:nvPr/>
        </p:nvPicPr>
        <p:blipFill>
          <a:blip r:embed="rId3"/>
          <a:srcRect b="2500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003" name="Rectangle 3"/>
          <p:cNvSpPr>
            <a:spLocks noChangeArrowheads="1"/>
          </p:cNvSpPr>
          <p:nvPr/>
        </p:nvSpPr>
        <p:spPr bwMode="auto">
          <a:xfrm>
            <a:off x="3048000" y="5805488"/>
            <a:ext cx="59547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Protein Sequence Similarity Network</a:t>
            </a:r>
          </a:p>
        </p:txBody>
      </p:sp>
      <p:sp>
        <p:nvSpPr>
          <p:cNvPr id="1024004" name="Rectangle 4"/>
          <p:cNvSpPr>
            <a:spLocks noChangeArrowheads="1"/>
          </p:cNvSpPr>
          <p:nvPr/>
        </p:nvSpPr>
        <p:spPr bwMode="auto">
          <a:xfrm>
            <a:off x="5402263" y="6400800"/>
            <a:ext cx="36655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http://apropos.icmb.utexas.edu/lgl/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Six Degrees of Separation</a:t>
            </a:r>
          </a:p>
        </p:txBody>
      </p:sp>
      <p:sp>
        <p:nvSpPr>
          <p:cNvPr id="1198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8229600" cy="4525963"/>
          </a:xfrm>
        </p:spPr>
        <p:txBody>
          <a:bodyPr/>
          <a:lstStyle/>
          <a:p>
            <a:r>
              <a:rPr lang="en-US"/>
              <a:t>Everyone in the world is connected</a:t>
            </a:r>
            <a:br>
              <a:rPr lang="en-US"/>
            </a:br>
            <a:r>
              <a:rPr lang="en-US"/>
              <a:t>by at most six links</a:t>
            </a:r>
          </a:p>
          <a:p>
            <a:r>
              <a:rPr lang="en-US"/>
              <a:t>Which path should we take?</a:t>
            </a:r>
          </a:p>
          <a:p>
            <a:r>
              <a:rPr lang="en-US"/>
              <a:t>Shortest path by breadth first search</a:t>
            </a:r>
          </a:p>
          <a:p>
            <a:pPr lvl="1"/>
            <a:r>
              <a:rPr lang="en-US"/>
              <a:t>If two nodes are connected, will find the shortest path between them</a:t>
            </a:r>
          </a:p>
          <a:p>
            <a:r>
              <a:rPr lang="en-US"/>
              <a:t>Are two proteins connected?  If so, how?</a:t>
            </a:r>
          </a:p>
          <a:p>
            <a:r>
              <a:rPr lang="en-US"/>
              <a:t>Biologically relevant?</a:t>
            </a:r>
          </a:p>
        </p:txBody>
      </p:sp>
      <p:pic>
        <p:nvPicPr>
          <p:cNvPr id="119808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6600" y="1066800"/>
            <a:ext cx="205740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98085" name="Rectangle 5"/>
          <p:cNvSpPr>
            <a:spLocks noChangeArrowheads="1"/>
          </p:cNvSpPr>
          <p:nvPr/>
        </p:nvSpPr>
        <p:spPr bwMode="auto">
          <a:xfrm>
            <a:off x="2989263" y="6491288"/>
            <a:ext cx="61547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http://www.time.com/time/techtime/200406/community.html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charset="0"/>
                <a:ea typeface="ＭＳ Ｐゴシック" charset="-128"/>
              </a:rPr>
              <a:t>Biological Questions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Calibri" charset="0"/>
                <a:ea typeface="ＭＳ Ｐゴシック" charset="-128"/>
              </a:rPr>
              <a:t>Step 1: What do you want to accomplish with your list or network </a:t>
            </a:r>
            <a:r>
              <a:rPr lang="en-US" sz="1800" dirty="0" smtClean="0">
                <a:latin typeface="Calibri" charset="0"/>
                <a:ea typeface="ＭＳ Ｐゴシック" charset="-128"/>
              </a:rPr>
              <a:t>(hopefully part of experiment design! </a:t>
            </a:r>
            <a:r>
              <a:rPr lang="en-US" sz="1800" dirty="0" err="1" smtClean="0">
                <a:latin typeface="Calibri" charset="0"/>
                <a:ea typeface="ＭＳ Ｐゴシック" charset="-128"/>
                <a:sym typeface="Wingdings" charset="2"/>
              </a:rPr>
              <a:t></a:t>
            </a:r>
            <a:r>
              <a:rPr lang="en-US" sz="1800" dirty="0" smtClean="0">
                <a:latin typeface="Calibri" charset="0"/>
                <a:ea typeface="ＭＳ Ｐゴシック" charset="-128"/>
                <a:sym typeface="Wingdings" charset="2"/>
              </a:rPr>
              <a:t> </a:t>
            </a:r>
            <a:r>
              <a:rPr lang="en-US" sz="1800" dirty="0" smtClean="0">
                <a:latin typeface="Calibri" charset="0"/>
                <a:ea typeface="ＭＳ Ｐゴシック" charset="-128"/>
              </a:rPr>
              <a:t>)</a:t>
            </a:r>
            <a:endParaRPr lang="en-US" dirty="0" smtClean="0">
              <a:latin typeface="Calibri" charset="0"/>
              <a:ea typeface="ＭＳ Ｐゴシック" charset="-128"/>
            </a:endParaRPr>
          </a:p>
          <a:p>
            <a:pPr lvl="1"/>
            <a:r>
              <a:rPr lang="en-US" dirty="0" smtClean="0">
                <a:latin typeface="Calibri" charset="0"/>
                <a:ea typeface="ＭＳ Ｐゴシック" charset="-128"/>
              </a:rPr>
              <a:t>Summarize biological processes or other aspects of gene function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-128"/>
              </a:rPr>
              <a:t>Find a controller for a process (TF, miRNA)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-128"/>
              </a:rPr>
              <a:t>Find new pathways or new pathway members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-128"/>
              </a:rPr>
              <a:t>Discover new gene function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-128"/>
              </a:rPr>
              <a:t>Correlate with a disease or phenotype (candidate gene prioritization)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-128"/>
              </a:rPr>
              <a:t>Perform differential analysis – what’s different between samples?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7315200" y="5680868"/>
            <a:ext cx="12326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  <a:sym typeface="Wingdings" charset="2"/>
              </a:rPr>
              <a:t>Other</a:t>
            </a:r>
            <a:endParaRPr lang="en-US" dirty="0" smtClean="0">
              <a:solidFill>
                <a:srgbClr val="0000FF"/>
              </a:solidFill>
              <a:sym typeface="Wingdings" charset="2"/>
            </a:endParaRPr>
          </a:p>
          <a:p>
            <a:r>
              <a:rPr lang="en-US" dirty="0" smtClean="0">
                <a:solidFill>
                  <a:srgbClr val="0000FF"/>
                </a:solidFill>
                <a:sym typeface="Wingdings" charset="2"/>
              </a:rPr>
              <a:t>Questions?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humangenetics-amc.nl</a:t>
            </a:r>
            <a:endParaRPr lang="nl-NL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black">
          <a:xfrm>
            <a:off x="2590561" y="1227650"/>
            <a:ext cx="3124800" cy="4622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42725" indent="-342725" defTabSz="914414" eaLnBrk="0" hangingPunct="0">
              <a:spcAft>
                <a:spcPct val="5000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Gene Function Prediction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–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shows connections to sets of genes/proteins involved in same biological process</a:t>
            </a:r>
          </a:p>
          <a:p>
            <a:pPr marL="342725" indent="-342725" defTabSz="914414" eaLnBrk="0" hangingPunct="0">
              <a:spcAft>
                <a:spcPct val="5000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Detection of protein complexes/other modular structures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 – 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discover modularity &amp; higher order organization (motifs, feedback loops)</a:t>
            </a:r>
          </a:p>
          <a:p>
            <a:pPr marL="342725" indent="-342725" defTabSz="914414" eaLnBrk="0" hangingPunct="0">
              <a:spcAft>
                <a:spcPct val="5000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Network evolution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–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 biological </a:t>
            </a:r>
            <a:r>
              <a:rPr lang="en-US" sz="1400" dirty="0" err="1">
                <a:solidFill>
                  <a:srgbClr val="000000"/>
                </a:solidFill>
                <a:latin typeface="Arial" charset="0"/>
              </a:rPr>
              <a:t>process(es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) conservation across species</a:t>
            </a:r>
          </a:p>
          <a:p>
            <a:pPr marL="342725" indent="-342725" defTabSz="914414" eaLnBrk="0" hangingPunct="0">
              <a:spcAft>
                <a:spcPct val="5000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Prediction of new interactions and functional associations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– 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Statistically significant domain-domain correlations in protein interaction network to predict protein-protein or genetic interaction</a:t>
            </a:r>
          </a:p>
          <a:p>
            <a:pPr marL="342725" indent="-342725" defTabSz="914414" eaLnBrk="0" hangingPunct="0">
              <a:spcAft>
                <a:spcPct val="50000"/>
              </a:spcAft>
              <a:buFont typeface="Arial" charset="0"/>
              <a:buChar char="•"/>
            </a:pPr>
            <a:endParaRPr lang="en-US" sz="1400" dirty="0">
              <a:solidFill>
                <a:srgbClr val="000000"/>
              </a:solidFill>
              <a:latin typeface="Arial" charset="0"/>
            </a:endParaRPr>
          </a:p>
          <a:p>
            <a:pPr marL="342725" indent="-342725" defTabSz="914414" eaLnBrk="0" hangingPunct="0">
              <a:spcAft>
                <a:spcPct val="50000"/>
              </a:spcAft>
              <a:buFont typeface="Arial" charset="0"/>
              <a:buChar char="•"/>
            </a:pPr>
            <a:endParaRPr lang="en-US" dirty="0">
              <a:solidFill>
                <a:srgbClr val="000000"/>
              </a:solidFill>
              <a:latin typeface="Arial" charset="0"/>
            </a:endParaRPr>
          </a:p>
          <a:p>
            <a:pPr marL="342725" indent="-342725" defTabSz="914414" eaLnBrk="0" hangingPunct="0">
              <a:spcAft>
                <a:spcPct val="50000"/>
              </a:spcAft>
              <a:buFont typeface="Arial" charset="0"/>
              <a:buChar char="•"/>
            </a:pP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15428" name="Picture 8" descr="intro_1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680" y="2142147"/>
            <a:ext cx="3227040" cy="1447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29" name="Picture 3" descr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961" y="1185315"/>
            <a:ext cx="2132640" cy="1769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30" name="Picture 3" descr="fig3"/>
          <p:cNvPicPr>
            <a:picLocks noChangeAspect="1" noChangeArrowheads="1"/>
          </p:cNvPicPr>
          <p:nvPr/>
        </p:nvPicPr>
        <p:blipFill>
          <a:blip r:embed="rId4"/>
          <a:srcRect l="44954" b="70438"/>
          <a:stretch>
            <a:fillRect/>
          </a:stretch>
        </p:blipFill>
        <p:spPr bwMode="black">
          <a:xfrm>
            <a:off x="1" y="3513171"/>
            <a:ext cx="2584800" cy="182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31" name="Picture 5" descr="domainstructure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8001" y="4351338"/>
            <a:ext cx="3130560" cy="1676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52640" y="3056642"/>
            <a:ext cx="2208961" cy="165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defTabSz="914414">
              <a:lnSpc>
                <a:spcPct val="97000"/>
              </a:lnSpc>
              <a:buClr>
                <a:srgbClr val="000000"/>
              </a:buClr>
              <a:buSzPct val="45000"/>
              <a:tabLst>
                <a:tab pos="655210" algn="l"/>
                <a:tab pos="1313299" algn="l"/>
                <a:tab pos="1968510" algn="l"/>
                <a:tab pos="2625159" algn="l"/>
                <a:tab pos="3283248" algn="l"/>
              </a:tabLst>
            </a:pPr>
            <a:r>
              <a:rPr lang="en-GB" sz="1100" b="1" dirty="0" err="1">
                <a:solidFill>
                  <a:srgbClr val="000000"/>
                </a:solidFill>
                <a:latin typeface="Calibri" charset="0"/>
              </a:rPr>
              <a:t>jActiveModules</a:t>
            </a:r>
            <a:r>
              <a:rPr lang="en-GB" sz="1100" b="1" dirty="0">
                <a:solidFill>
                  <a:srgbClr val="000000"/>
                </a:solidFill>
                <a:latin typeface="Calibri" charset="0"/>
              </a:rPr>
              <a:t>, UCSD</a:t>
            </a: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152640" y="5265834"/>
            <a:ext cx="2432161" cy="165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defTabSz="914414">
              <a:lnSpc>
                <a:spcPct val="97000"/>
              </a:lnSpc>
              <a:buClr>
                <a:srgbClr val="000000"/>
              </a:buClr>
              <a:buSzPct val="45000"/>
              <a:tabLst>
                <a:tab pos="655210" algn="l"/>
                <a:tab pos="1313299" algn="l"/>
                <a:tab pos="1968510" algn="l"/>
                <a:tab pos="2625159" algn="l"/>
                <a:tab pos="3283248" algn="l"/>
              </a:tabLst>
            </a:pPr>
            <a:r>
              <a:rPr lang="en-GB" sz="1100" b="1" dirty="0" err="1">
                <a:solidFill>
                  <a:srgbClr val="000000"/>
                </a:solidFill>
                <a:latin typeface="Calibri" charset="0"/>
              </a:rPr>
              <a:t>PathBlast</a:t>
            </a:r>
            <a:r>
              <a:rPr lang="en-GB" sz="1100" b="1" dirty="0">
                <a:solidFill>
                  <a:srgbClr val="000000"/>
                </a:solidFill>
                <a:latin typeface="Calibri" charset="0"/>
              </a:rPr>
              <a:t>, UCSD</a:t>
            </a: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5791680" y="3665826"/>
            <a:ext cx="2454853" cy="165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defTabSz="914414">
              <a:lnSpc>
                <a:spcPct val="97000"/>
              </a:lnSpc>
              <a:buClr>
                <a:srgbClr val="000000"/>
              </a:buClr>
              <a:buSzPct val="45000"/>
              <a:tabLst>
                <a:tab pos="655210" algn="l"/>
                <a:tab pos="1313299" algn="l"/>
                <a:tab pos="1968510" algn="l"/>
                <a:tab pos="2625159" algn="l"/>
                <a:tab pos="3283248" algn="l"/>
              </a:tabLst>
            </a:pPr>
            <a:r>
              <a:rPr lang="en-GB" sz="1100" b="1" dirty="0" smtClean="0">
                <a:solidFill>
                  <a:srgbClr val="000000"/>
                </a:solidFill>
                <a:latin typeface="Calibri" charset="0"/>
              </a:rPr>
              <a:t>MCODE, </a:t>
            </a:r>
            <a:r>
              <a:rPr lang="en-GB" sz="1100" b="1" dirty="0">
                <a:solidFill>
                  <a:srgbClr val="000000"/>
                </a:solidFill>
                <a:latin typeface="Calibri" charset="0"/>
              </a:rPr>
              <a:t>University of Toronto</a:t>
            </a: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5868000" y="6104002"/>
            <a:ext cx="2378533" cy="165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defTabSz="914414">
              <a:lnSpc>
                <a:spcPct val="97000"/>
              </a:lnSpc>
              <a:buClr>
                <a:srgbClr val="000000"/>
              </a:buClr>
              <a:buSzPct val="45000"/>
              <a:tabLst>
                <a:tab pos="655210" algn="l"/>
                <a:tab pos="1313299" algn="l"/>
                <a:tab pos="1968510" algn="l"/>
                <a:tab pos="2625159" algn="l"/>
                <a:tab pos="3283248" algn="l"/>
              </a:tabLst>
            </a:pPr>
            <a:r>
              <a:rPr lang="en-GB" sz="1100" b="1" dirty="0" err="1">
                <a:solidFill>
                  <a:srgbClr val="000000"/>
                </a:solidFill>
                <a:latin typeface="Calibri" charset="0"/>
              </a:rPr>
              <a:t>DomainGraph</a:t>
            </a:r>
            <a:r>
              <a:rPr lang="en-GB" sz="1100" b="1" dirty="0">
                <a:solidFill>
                  <a:srgbClr val="000000"/>
                </a:solidFill>
                <a:latin typeface="Calibri" charset="0"/>
              </a:rPr>
              <a:t>, Max Planck Institute</a:t>
            </a:r>
          </a:p>
        </p:txBody>
      </p:sp>
      <p:sp>
        <p:nvSpPr>
          <p:cNvPr id="615436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200" y="164567"/>
            <a:ext cx="8229600" cy="673629"/>
          </a:xfrm>
        </p:spPr>
        <p:txBody>
          <a:bodyPr>
            <a:normAutofit/>
          </a:bodyPr>
          <a:lstStyle/>
          <a:p>
            <a:r>
              <a:rPr lang="nl-NL" sz="3600" dirty="0" err="1"/>
              <a:t>Applications</a:t>
            </a:r>
            <a:r>
              <a:rPr lang="nl-NL" sz="3600" dirty="0"/>
              <a:t> of </a:t>
            </a:r>
            <a:r>
              <a:rPr lang="nl-NL" sz="3600" dirty="0" err="1"/>
              <a:t>Network</a:t>
            </a:r>
            <a:r>
              <a:rPr lang="nl-NL" sz="3600" dirty="0"/>
              <a:t> </a:t>
            </a:r>
            <a:r>
              <a:rPr lang="nl-NL" sz="3600" dirty="0" err="1" smtClean="0"/>
              <a:t>Biology</a:t>
            </a:r>
            <a:endParaRPr lang="nl-NL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humangenetics-amc.nl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black">
          <a:xfrm>
            <a:off x="3048480" y="1067153"/>
            <a:ext cx="3276000" cy="4560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42725" indent="-342725" defTabSz="914414" eaLnBrk="0" hangingPunct="0">
              <a:spcAft>
                <a:spcPct val="5000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Identification of disease subnetworks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– identification of disease network subnetworks that are transcriptionally active in disease. 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endParaRPr lang="en-US" sz="1400" dirty="0">
              <a:solidFill>
                <a:srgbClr val="000000"/>
              </a:solidFill>
              <a:latin typeface="Arial" charset="0"/>
            </a:endParaRPr>
          </a:p>
          <a:p>
            <a:pPr marL="342725" indent="-342725" defTabSz="914414" eaLnBrk="0" hangingPunct="0">
              <a:spcAft>
                <a:spcPct val="5000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Subnetwork-based diagnosis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– source of biomarkers for disease classification, identify interconnected genes whose aggregate expression levels are predictive of disease state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endParaRPr lang="en-US" sz="1400" dirty="0">
              <a:solidFill>
                <a:srgbClr val="000000"/>
              </a:solidFill>
              <a:latin typeface="Arial" charset="0"/>
            </a:endParaRPr>
          </a:p>
          <a:p>
            <a:pPr marL="342725" indent="-342725" defTabSz="914414" eaLnBrk="0" hangingPunct="0">
              <a:spcAft>
                <a:spcPct val="50000"/>
              </a:spcAft>
              <a:buFont typeface="Arial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Subnetwork-based gene association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– map common pathway mechanisms affected by collection of genotypes</a:t>
            </a:r>
          </a:p>
        </p:txBody>
      </p:sp>
      <p:sp>
        <p:nvSpPr>
          <p:cNvPr id="491524" name="Date Placeholder 4"/>
          <p:cNvSpPr txBox="1">
            <a:spLocks/>
          </p:cNvSpPr>
          <p:nvPr/>
        </p:nvSpPr>
        <p:spPr bwMode="white">
          <a:xfrm>
            <a:off x="7544160" y="6644858"/>
            <a:ext cx="1370880" cy="146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 defTabSz="914414" eaLnBrk="0" hangingPunct="0"/>
            <a:r>
              <a:rPr lang="en-US" sz="8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June 2009</a:t>
            </a:r>
          </a:p>
        </p:txBody>
      </p:sp>
      <p:pic>
        <p:nvPicPr>
          <p:cNvPr id="491525" name="Picture 14" descr="mondrian_birds_ey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961" y="4038185"/>
            <a:ext cx="2773440" cy="1905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26" name="Picture 19" descr="ExampleWSuriva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" b="69662"/>
          <a:stretch>
            <a:fillRect/>
          </a:stretch>
        </p:blipFill>
        <p:spPr bwMode="auto">
          <a:xfrm>
            <a:off x="6629761" y="1828992"/>
            <a:ext cx="2233440" cy="937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27" name="Picture 25" descr="ExampleMergedWSurival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7635"/>
          <a:stretch>
            <a:fillRect/>
          </a:stretch>
        </p:blipFill>
        <p:spPr bwMode="auto">
          <a:xfrm>
            <a:off x="6629760" y="2667160"/>
            <a:ext cx="2272320" cy="2279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28" name="Picture 2" descr="C:\Users\Euan\Documents\Euan\abstracts-posters-papers-talks-reviews\papers\arterial pathways paper\paper post reviewer changes\Final figs and tables and manuscript\Figure 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641" y="1067152"/>
            <a:ext cx="1905120" cy="181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120" y="1828992"/>
            <a:ext cx="2286720" cy="1712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y="23000" kx="-1199993" algn="bl" rotWithShape="0">
              <a:srgbClr val="000000">
                <a:alpha val="20000"/>
              </a:srgbClr>
            </a:outerShdw>
          </a:effectLst>
        </p:spPr>
      </p:pic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152640" y="3581657"/>
            <a:ext cx="3918240" cy="165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defTabSz="914414">
              <a:lnSpc>
                <a:spcPct val="97000"/>
              </a:lnSpc>
              <a:buClr>
                <a:srgbClr val="000000"/>
              </a:buClr>
              <a:buSzPct val="45000"/>
              <a:tabLst>
                <a:tab pos="655210" algn="l"/>
                <a:tab pos="1313299" algn="l"/>
                <a:tab pos="1968510" algn="l"/>
                <a:tab pos="2625159" algn="l"/>
                <a:tab pos="3283248" algn="l"/>
              </a:tabLst>
            </a:pPr>
            <a:r>
              <a:rPr lang="en-GB" sz="1100" b="1" dirty="0">
                <a:solidFill>
                  <a:srgbClr val="000000"/>
                </a:solidFill>
                <a:latin typeface="Calibri" charset="0"/>
              </a:rPr>
              <a:t>Agilent Literature Search</a:t>
            </a: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52640" y="6019832"/>
            <a:ext cx="3918240" cy="165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defTabSz="914414">
              <a:lnSpc>
                <a:spcPct val="97000"/>
              </a:lnSpc>
              <a:buClr>
                <a:srgbClr val="000000"/>
              </a:buClr>
              <a:buSzPct val="45000"/>
              <a:tabLst>
                <a:tab pos="655210" algn="l"/>
                <a:tab pos="1313299" algn="l"/>
                <a:tab pos="1968510" algn="l"/>
                <a:tab pos="2625159" algn="l"/>
                <a:tab pos="3283248" algn="l"/>
              </a:tabLst>
            </a:pPr>
            <a:r>
              <a:rPr lang="en-GB" sz="1100" b="1" dirty="0">
                <a:solidFill>
                  <a:srgbClr val="000000"/>
                </a:solidFill>
                <a:latin typeface="Calibri" charset="0"/>
              </a:rPr>
              <a:t>Mondrian, MSKCC</a:t>
            </a: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7315200" y="5029008"/>
            <a:ext cx="1447200" cy="165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defTabSz="914414">
              <a:lnSpc>
                <a:spcPct val="97000"/>
              </a:lnSpc>
              <a:buClr>
                <a:srgbClr val="000000"/>
              </a:buClr>
              <a:buSzPct val="45000"/>
              <a:tabLst>
                <a:tab pos="655210" algn="l"/>
                <a:tab pos="1313299" algn="l"/>
                <a:tab pos="1968510" algn="l"/>
                <a:tab pos="2625159" algn="l"/>
                <a:tab pos="3283248" algn="l"/>
              </a:tabLst>
            </a:pPr>
            <a:r>
              <a:rPr lang="en-GB" sz="1100" b="1" dirty="0" err="1">
                <a:solidFill>
                  <a:srgbClr val="000000"/>
                </a:solidFill>
                <a:latin typeface="Calibri" charset="0"/>
              </a:rPr>
              <a:t>PinnacleZ</a:t>
            </a:r>
            <a:r>
              <a:rPr lang="en-GB" sz="1100" b="1" dirty="0">
                <a:solidFill>
                  <a:srgbClr val="000000"/>
                </a:solidFill>
                <a:latin typeface="Calibri" charset="0"/>
              </a:rPr>
              <a:t>, UCSD</a:t>
            </a:r>
          </a:p>
        </p:txBody>
      </p:sp>
      <p:sp>
        <p:nvSpPr>
          <p:cNvPr id="491533" name="Rectangle 13"/>
          <p:cNvSpPr>
            <a:spLocks noGrp="1" noChangeArrowheads="1"/>
          </p:cNvSpPr>
          <p:nvPr>
            <p:ph type="title"/>
          </p:nvPr>
        </p:nvSpPr>
        <p:spPr>
          <a:xfrm>
            <a:off x="0" y="18722"/>
            <a:ext cx="9144000" cy="1192011"/>
          </a:xfrm>
        </p:spPr>
        <p:txBody>
          <a:bodyPr>
            <a:noAutofit/>
          </a:bodyPr>
          <a:lstStyle/>
          <a:p>
            <a:r>
              <a:rPr lang="en-US" sz="3600" dirty="0"/>
              <a:t>Applications of Network Informatics in </a:t>
            </a:r>
            <a:r>
              <a:rPr lang="en-US" sz="3600" dirty="0" smtClean="0"/>
              <a:t>Disease</a:t>
            </a:r>
            <a:endParaRPr lang="nl-NL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charset="0"/>
                <a:ea typeface="ＭＳ Ｐゴシック" charset="-128"/>
              </a:rPr>
              <a:t>What Have We Learned?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Calibri" charset="0"/>
                <a:ea typeface="ＭＳ Ｐゴシック" charset="-128"/>
              </a:rPr>
              <a:t>Gene lists can be interpreted in the context of known biological processes</a:t>
            </a:r>
          </a:p>
          <a:p>
            <a:r>
              <a:rPr lang="en-US" dirty="0" smtClean="0">
                <a:latin typeface="Calibri" charset="0"/>
                <a:ea typeface="ＭＳ Ｐゴシック" charset="-128"/>
              </a:rPr>
              <a:t>Networks are useful for seeing relationships in large data sets</a:t>
            </a:r>
          </a:p>
          <a:p>
            <a:r>
              <a:rPr lang="en-US" dirty="0" smtClean="0">
                <a:latin typeface="Calibri" charset="0"/>
                <a:ea typeface="ＭＳ Ｐゴシック" charset="-128"/>
              </a:rPr>
              <a:t>Important to understand what the nodes and edges mean</a:t>
            </a:r>
          </a:p>
          <a:p>
            <a:r>
              <a:rPr lang="en-US" dirty="0" smtClean="0">
                <a:latin typeface="Calibri" charset="0"/>
                <a:ea typeface="ＭＳ Ｐゴシック" charset="-128"/>
              </a:rPr>
              <a:t>Important to define the biological question - know what you want to do with your gene list or network</a:t>
            </a:r>
          </a:p>
          <a:p>
            <a:r>
              <a:rPr lang="en-US" dirty="0" smtClean="0">
                <a:latin typeface="Calibri" charset="0"/>
                <a:ea typeface="ＭＳ Ｐゴシック" charset="-128"/>
              </a:rPr>
              <a:t>Many methods available for gene list and network analysis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-128"/>
              </a:rPr>
              <a:t>Introduction to Network Visualization</a:t>
            </a:r>
          </a:p>
        </p:txBody>
      </p:sp>
      <p:sp>
        <p:nvSpPr>
          <p:cNvPr id="10243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z="2400" dirty="0" smtClean="0">
                <a:latin typeface="Calibri" charset="0"/>
                <a:ea typeface="ＭＳ Ｐゴシック" charset="-128"/>
              </a:rPr>
              <a:t>Gary Bader</a:t>
            </a:r>
            <a:endParaRPr lang="en-US" sz="2400" dirty="0">
              <a:latin typeface="Calibri" charset="0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 charset="0"/>
                <a:ea typeface="ＭＳ Ｐゴシック" charset="-128"/>
              </a:rPr>
              <a:t>Network Visualization Outline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latin typeface="Calibri" charset="0"/>
                <a:ea typeface="ＭＳ Ｐゴシック" charset="-128"/>
              </a:rPr>
              <a:t>Automatic network layout</a:t>
            </a:r>
          </a:p>
          <a:p>
            <a:r>
              <a:rPr lang="en-US" smtClean="0">
                <a:latin typeface="Calibri" charset="0"/>
                <a:ea typeface="ＭＳ Ｐゴシック" charset="-128"/>
              </a:rPr>
              <a:t>Visual features</a:t>
            </a:r>
          </a:p>
          <a:p>
            <a:r>
              <a:rPr lang="en-US" smtClean="0">
                <a:latin typeface="Calibri" charset="0"/>
                <a:ea typeface="ＭＳ Ｐゴシック" charset="-128"/>
              </a:rPr>
              <a:t>Visually interpreting a network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 charset="0"/>
                <a:ea typeface="ＭＳ Ｐゴシック" charset="-128"/>
              </a:rPr>
              <a:t>Automatic network layout</a:t>
            </a:r>
          </a:p>
        </p:txBody>
      </p:sp>
      <p:pic>
        <p:nvPicPr>
          <p:cNvPr id="16387" name="Content Placeholder 3" descr="Box1 figure-network_visualization.pdf"/>
          <p:cNvPicPr>
            <a:picLocks noGrp="1" noChangeAspect="1"/>
          </p:cNvPicPr>
          <p:nvPr>
            <p:ph idx="1"/>
          </p:nvPr>
        </p:nvPicPr>
        <p:blipFill>
          <a:blip r:embed="rId2"/>
          <a:srcRect l="1991" t="1613" r="-2182" b="56451"/>
          <a:stretch>
            <a:fillRect/>
          </a:stretch>
        </p:blipFill>
        <p:spPr>
          <a:xfrm>
            <a:off x="211138" y="1295400"/>
            <a:ext cx="8721725" cy="4724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 charset="0"/>
                <a:ea typeface="ＭＳ Ｐゴシック" charset="-128"/>
              </a:rPr>
              <a:t>Automatic network layout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mtClean="0">
                <a:latin typeface="Calibri" charset="0"/>
                <a:ea typeface="ＭＳ Ｐゴシック" charset="-128"/>
              </a:rPr>
              <a:t>Force-directed: nodes repel and edges pull</a:t>
            </a:r>
          </a:p>
          <a:p>
            <a:r>
              <a:rPr lang="en-US" smtClean="0">
                <a:latin typeface="Calibri" charset="0"/>
                <a:ea typeface="ＭＳ Ｐゴシック" charset="-128"/>
              </a:rPr>
              <a:t>Good for up to 500 nodes</a:t>
            </a:r>
          </a:p>
          <a:p>
            <a:pPr lvl="1"/>
            <a:r>
              <a:rPr lang="en-US" smtClean="0">
                <a:latin typeface="Calibri" charset="0"/>
                <a:ea typeface="ＭＳ Ｐゴシック" charset="-128"/>
              </a:rPr>
              <a:t>Bigger networks give hairballs - Reduce number of edges</a:t>
            </a:r>
          </a:p>
          <a:p>
            <a:r>
              <a:rPr lang="en-US" smtClean="0">
                <a:latin typeface="Calibri" charset="0"/>
                <a:ea typeface="ＭＳ Ｐゴシック" charset="-128"/>
              </a:rPr>
              <a:t>Advice: try force directed first, or hierarchical for tree-like networks</a:t>
            </a:r>
          </a:p>
          <a:p>
            <a:r>
              <a:rPr lang="en-US" smtClean="0">
                <a:latin typeface="Calibri" charset="0"/>
                <a:ea typeface="ＭＳ Ｐゴシック" charset="-128"/>
              </a:rPr>
              <a:t>Tips for better looking networks</a:t>
            </a:r>
          </a:p>
          <a:p>
            <a:pPr lvl="1"/>
            <a:r>
              <a:rPr lang="en-US" smtClean="0">
                <a:latin typeface="Calibri" charset="0"/>
                <a:ea typeface="ＭＳ Ｐゴシック" charset="-128"/>
              </a:rPr>
              <a:t>Manually adjust layout</a:t>
            </a:r>
          </a:p>
          <a:p>
            <a:pPr lvl="1"/>
            <a:r>
              <a:rPr lang="en-US" smtClean="0">
                <a:latin typeface="Calibri" charset="0"/>
                <a:ea typeface="ＭＳ Ｐゴシック" charset="-128"/>
              </a:rPr>
              <a:t>Load network into a drawing program (e.g. Illustrator) and adjust labels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Content Placeholder 3" descr="Figure1_21_08_2009.pdf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95" r="1991" b="41936"/>
          <a:stretch>
            <a:fillRect/>
          </a:stretch>
        </p:blipFill>
        <p:spPr>
          <a:xfrm>
            <a:off x="184150" y="68094"/>
            <a:ext cx="8775700" cy="67218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poke-no logo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609600"/>
            <a:ext cx="39592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 descr="PKC Pathway.pdf"/>
          <p:cNvPicPr>
            <a:picLocks noChangeAspect="1"/>
          </p:cNvPicPr>
          <p:nvPr/>
        </p:nvPicPr>
        <p:blipFill>
          <a:blip r:embed="rId3"/>
          <a:srcRect l="42422" b="30000"/>
          <a:stretch>
            <a:fillRect/>
          </a:stretch>
        </p:blipFill>
        <p:spPr bwMode="auto">
          <a:xfrm>
            <a:off x="6092825" y="2057400"/>
            <a:ext cx="305117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 descr="PKC Pathway.pdf"/>
          <p:cNvPicPr>
            <a:picLocks noChangeAspect="1"/>
          </p:cNvPicPr>
          <p:nvPr/>
        </p:nvPicPr>
        <p:blipFill>
          <a:blip r:embed="rId3"/>
          <a:srcRect l="53987" t="75555" r="2248" b="8888"/>
          <a:stretch>
            <a:fillRect/>
          </a:stretch>
        </p:blipFill>
        <p:spPr bwMode="auto">
          <a:xfrm>
            <a:off x="76200" y="4495800"/>
            <a:ext cx="46386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ent Arrow 5"/>
          <p:cNvSpPr/>
          <p:nvPr/>
        </p:nvSpPr>
        <p:spPr>
          <a:xfrm rot="5400000">
            <a:off x="5113337" y="1020763"/>
            <a:ext cx="822325" cy="22098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0783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438" name="TextBox 6"/>
          <p:cNvSpPr txBox="1">
            <a:spLocks noChangeArrowheads="1"/>
          </p:cNvSpPr>
          <p:nvPr/>
        </p:nvSpPr>
        <p:spPr bwMode="auto">
          <a:xfrm>
            <a:off x="7162800" y="1447800"/>
            <a:ext cx="1371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/>
              <a:t>Focus</a:t>
            </a:r>
          </a:p>
        </p:txBody>
      </p:sp>
      <p:sp>
        <p:nvSpPr>
          <p:cNvPr id="18439" name="TextBox 7"/>
          <p:cNvSpPr txBox="1">
            <a:spLocks noChangeArrowheads="1"/>
          </p:cNvSpPr>
          <p:nvPr/>
        </p:nvSpPr>
        <p:spPr bwMode="auto">
          <a:xfrm>
            <a:off x="0" y="0"/>
            <a:ext cx="2159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/>
              <a:t>Overview</a:t>
            </a:r>
          </a:p>
        </p:txBody>
      </p:sp>
      <p:sp>
        <p:nvSpPr>
          <p:cNvPr id="18440" name="TextBox 9"/>
          <p:cNvSpPr txBox="1">
            <a:spLocks noChangeArrowheads="1"/>
          </p:cNvSpPr>
          <p:nvPr/>
        </p:nvSpPr>
        <p:spPr bwMode="auto">
          <a:xfrm>
            <a:off x="4714875" y="1006475"/>
            <a:ext cx="13684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/>
              <a:t>Zoom</a:t>
            </a:r>
          </a:p>
        </p:txBody>
      </p:sp>
      <p:sp>
        <p:nvSpPr>
          <p:cNvPr id="18441" name="TextBox 10"/>
          <p:cNvSpPr txBox="1">
            <a:spLocks noChangeArrowheads="1"/>
          </p:cNvSpPr>
          <p:nvPr/>
        </p:nvSpPr>
        <p:spPr bwMode="auto">
          <a:xfrm>
            <a:off x="5019675" y="3276600"/>
            <a:ext cx="16097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000"/>
              <a:t>PKC Cell Wall Integrity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 charset="0"/>
                <a:ea typeface="ＭＳ Ｐゴシック" charset="-128"/>
              </a:rPr>
              <a:t>Visual Features</a:t>
            </a:r>
          </a:p>
        </p:txBody>
      </p:sp>
      <p:sp>
        <p:nvSpPr>
          <p:cNvPr id="19459" name="Content Placeholder 4"/>
          <p:cNvSpPr>
            <a:spLocks noGrp="1"/>
          </p:cNvSpPr>
          <p:nvPr>
            <p:ph idx="1"/>
          </p:nvPr>
        </p:nvSpPr>
        <p:spPr>
          <a:xfrm>
            <a:off x="152400" y="1524000"/>
            <a:ext cx="4876800" cy="4724400"/>
          </a:xfrm>
        </p:spPr>
        <p:txBody>
          <a:bodyPr>
            <a:normAutofit lnSpcReduction="10000"/>
          </a:bodyPr>
          <a:lstStyle/>
          <a:p>
            <a:r>
              <a:rPr lang="en-US" smtClean="0">
                <a:latin typeface="Calibri" charset="0"/>
                <a:ea typeface="ＭＳ Ｐゴシック" charset="-128"/>
              </a:rPr>
              <a:t>Node and edge attributes</a:t>
            </a:r>
          </a:p>
          <a:p>
            <a:pPr lvl="1"/>
            <a:r>
              <a:rPr lang="en-US" smtClean="0">
                <a:latin typeface="Calibri" charset="0"/>
                <a:ea typeface="ＭＳ Ｐゴシック" charset="-128"/>
              </a:rPr>
              <a:t>String, integer, float, Boolean, list</a:t>
            </a:r>
          </a:p>
          <a:p>
            <a:pPr lvl="1"/>
            <a:r>
              <a:rPr lang="en-US" smtClean="0">
                <a:latin typeface="Calibri" charset="0"/>
                <a:ea typeface="ＭＳ Ｐゴシック" charset="-128"/>
              </a:rPr>
              <a:t>E.g. represent gene, interaction attributes</a:t>
            </a:r>
          </a:p>
          <a:p>
            <a:r>
              <a:rPr lang="en-US" smtClean="0">
                <a:latin typeface="Calibri" charset="0"/>
                <a:ea typeface="ＭＳ Ｐゴシック" charset="-128"/>
              </a:rPr>
              <a:t>Visual attributes</a:t>
            </a:r>
          </a:p>
          <a:p>
            <a:pPr lvl="1"/>
            <a:r>
              <a:rPr lang="en-US" smtClean="0">
                <a:latin typeface="Calibri" charset="0"/>
                <a:ea typeface="ＭＳ Ｐゴシック" charset="-128"/>
              </a:rPr>
              <a:t>Node, edge visual properties</a:t>
            </a:r>
          </a:p>
          <a:p>
            <a:pPr lvl="1"/>
            <a:r>
              <a:rPr lang="en-US" smtClean="0">
                <a:latin typeface="Calibri" charset="0"/>
                <a:ea typeface="ＭＳ Ｐゴシック" charset="-128"/>
              </a:rPr>
              <a:t>Colour, shape, size, borders, opacity...</a:t>
            </a:r>
          </a:p>
        </p:txBody>
      </p:sp>
      <p:pic>
        <p:nvPicPr>
          <p:cNvPr id="19460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2895600"/>
            <a:ext cx="2178050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5563" y="2781300"/>
            <a:ext cx="1874837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8188" y="0"/>
            <a:ext cx="2055812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 charset="0"/>
                <a:ea typeface="ＭＳ Ｐゴシック" charset="-128"/>
              </a:rPr>
              <a:t>Visual Features</a:t>
            </a:r>
          </a:p>
        </p:txBody>
      </p:sp>
      <p:pic>
        <p:nvPicPr>
          <p:cNvPr id="20483" name="Content Placeholder 3" descr="Figure1_21_08_2009.pdf"/>
          <p:cNvPicPr>
            <a:picLocks noGrp="1" noChangeAspect="1"/>
          </p:cNvPicPr>
          <p:nvPr>
            <p:ph idx="1"/>
          </p:nvPr>
        </p:nvPicPr>
        <p:blipFill>
          <a:blip r:embed="rId2"/>
          <a:srcRect l="-95" r="1991" b="41936"/>
          <a:stretch>
            <a:fillRect/>
          </a:stretch>
        </p:blipFill>
        <p:spPr>
          <a:xfrm>
            <a:off x="990600" y="990600"/>
            <a:ext cx="7162800" cy="5486400"/>
          </a:xfrm>
        </p:spPr>
      </p:pic>
      <p:sp>
        <p:nvSpPr>
          <p:cNvPr id="20484" name="TextBox 4"/>
          <p:cNvSpPr txBox="1">
            <a:spLocks noChangeArrowheads="1"/>
          </p:cNvSpPr>
          <p:nvPr/>
        </p:nvSpPr>
        <p:spPr bwMode="auto">
          <a:xfrm>
            <a:off x="0" y="5334000"/>
            <a:ext cx="2662238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/>
              <a:t>Guilt-by-association</a:t>
            </a:r>
          </a:p>
          <a:p>
            <a:r>
              <a:rPr lang="en-US" sz="2200"/>
              <a:t>Dense clusters</a:t>
            </a:r>
          </a:p>
          <a:p>
            <a:r>
              <a:rPr lang="en-US" sz="2200"/>
              <a:t>Global relationships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 charset="0"/>
                <a:ea typeface="ＭＳ Ｐゴシック" charset="-128"/>
              </a:rPr>
              <a:t>Network Representations</a:t>
            </a:r>
          </a:p>
        </p:txBody>
      </p:sp>
      <p:pic>
        <p:nvPicPr>
          <p:cNvPr id="21507" name="Content Placeholder 4" descr="Figure2_21_08_2009.pdf"/>
          <p:cNvPicPr>
            <a:picLocks noGrp="1" noChangeAspect="1"/>
          </p:cNvPicPr>
          <p:nvPr>
            <p:ph idx="1"/>
          </p:nvPr>
        </p:nvPicPr>
        <p:blipFill>
          <a:blip r:embed="rId2"/>
          <a:srcRect l="11365" t="33871" r="11365" b="27419"/>
          <a:stretch>
            <a:fillRect/>
          </a:stretch>
        </p:blipFill>
        <p:spPr>
          <a:xfrm>
            <a:off x="88900" y="1676400"/>
            <a:ext cx="9055100" cy="3505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charset="0"/>
                <a:ea typeface="ＭＳ Ｐゴシック" charset="-128"/>
              </a:rPr>
              <a:t>What Have We Learned?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latin typeface="Calibri" charset="0"/>
                <a:ea typeface="ＭＳ Ｐゴシック" charset="-128"/>
              </a:rPr>
              <a:t>Automatic layout is required to visualize networks</a:t>
            </a:r>
          </a:p>
          <a:p>
            <a:r>
              <a:rPr lang="en-US" smtClean="0">
                <a:latin typeface="Calibri" charset="0"/>
                <a:ea typeface="ＭＳ Ｐゴシック" charset="-128"/>
              </a:rPr>
              <a:t>Networks help you visualize interesting relationships in your data</a:t>
            </a:r>
          </a:p>
          <a:p>
            <a:r>
              <a:rPr lang="en-US" smtClean="0">
                <a:latin typeface="Calibri" charset="0"/>
                <a:ea typeface="ＭＳ Ｐゴシック" charset="-128"/>
              </a:rPr>
              <a:t>Avoid hairballs by focusing analysis</a:t>
            </a:r>
          </a:p>
          <a:p>
            <a:r>
              <a:rPr lang="en-US" smtClean="0">
                <a:latin typeface="Calibri" charset="0"/>
                <a:ea typeface="ＭＳ Ｐゴシック" charset="-128"/>
              </a:rPr>
              <a:t>Visual attributes enable multiple types of data to be shown at once – useful to see their relationships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>
                <a:latin typeface="Calibri" charset="0"/>
                <a:ea typeface="ＭＳ Ｐゴシック" charset="-128"/>
              </a:rPr>
              <a:t>Network Visualization/Analysis using Cytoscape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latin typeface="Calibri" charset="0"/>
                <a:ea typeface="ＭＳ Ｐゴシック" charset="-128"/>
              </a:rPr>
              <a:t>Network visualization and analysis using Cytoscape software</a:t>
            </a:r>
          </a:p>
          <a:p>
            <a:r>
              <a:rPr lang="en-US" smtClean="0">
                <a:latin typeface="Calibri" charset="0"/>
                <a:ea typeface="ＭＳ Ｐゴシック" charset="-128"/>
              </a:rPr>
              <a:t>Cytoscape basics</a:t>
            </a:r>
          </a:p>
          <a:p>
            <a:r>
              <a:rPr lang="en-US" smtClean="0">
                <a:latin typeface="Calibri" charset="0"/>
                <a:ea typeface="ＭＳ Ｐゴシック" charset="-128"/>
              </a:rPr>
              <a:t>Cytoscape network analysis examples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2_5_ss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61733" y="392625"/>
            <a:ext cx="6282267" cy="64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7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1219200"/>
            <a:ext cx="2667000" cy="1524000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sz="3400"/>
              <a:t>Network visualization and analysis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5334000"/>
            <a:ext cx="22098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700">
                <a:latin typeface="Calibri" charset="0"/>
              </a:rPr>
              <a:t>UCSD, ISB, Agilent, MSKCC, Pasteur, UCSF, Unilever, UToronto, U Texas</a:t>
            </a: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0"/>
            <a:ext cx="4183063" cy="595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3600">
                <a:latin typeface="Calibri" charset="0"/>
              </a:rPr>
              <a:t>http://cytoscape.org</a:t>
            </a: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0" y="2895600"/>
            <a:ext cx="2981325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300">
                <a:latin typeface="Calibri" charset="0"/>
              </a:rPr>
              <a:t>Pathway comparison</a:t>
            </a:r>
          </a:p>
          <a:p>
            <a:r>
              <a:rPr lang="en-US" sz="2300">
                <a:latin typeface="Calibri" charset="0"/>
              </a:rPr>
              <a:t>Literature mining</a:t>
            </a:r>
          </a:p>
          <a:p>
            <a:r>
              <a:rPr lang="en-US" sz="2300">
                <a:latin typeface="Calibri" charset="0"/>
              </a:rPr>
              <a:t>Gene Ontology analysis</a:t>
            </a:r>
          </a:p>
          <a:p>
            <a:r>
              <a:rPr lang="en-US" sz="2300">
                <a:latin typeface="Calibri" charset="0"/>
              </a:rPr>
              <a:t>Active modules</a:t>
            </a:r>
          </a:p>
          <a:p>
            <a:r>
              <a:rPr lang="en-US" sz="2300">
                <a:latin typeface="Calibri" charset="0"/>
              </a:rPr>
              <a:t>Complex detection</a:t>
            </a:r>
          </a:p>
          <a:p>
            <a:r>
              <a:rPr lang="en-US" sz="2300">
                <a:latin typeface="Calibri" charset="0"/>
              </a:rPr>
              <a:t>Network motif search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3581400"/>
            <a:ext cx="177165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2800" y="1143000"/>
            <a:ext cx="14382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4663" y="3530600"/>
            <a:ext cx="1963737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AutoShape 9"/>
          <p:cNvSpPr>
            <a:spLocks noChangeArrowheads="1"/>
          </p:cNvSpPr>
          <p:nvPr/>
        </p:nvSpPr>
        <p:spPr bwMode="auto">
          <a:xfrm>
            <a:off x="228600" y="1219200"/>
            <a:ext cx="4191000" cy="2286000"/>
          </a:xfrm>
          <a:prstGeom prst="cloudCallout">
            <a:avLst>
              <a:gd name="adj1" fmla="val -32991"/>
              <a:gd name="adj2" fmla="val 79931"/>
            </a:avLst>
          </a:prstGeom>
          <a:solidFill>
            <a:srgbClr val="0000FF">
              <a:alpha val="34901"/>
            </a:srgbClr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n-US">
              <a:latin typeface="Calibri" charset="0"/>
            </a:endParaRPr>
          </a:p>
        </p:txBody>
      </p:sp>
      <p:sp>
        <p:nvSpPr>
          <p:cNvPr id="26631" name="Rectangle 10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839200" cy="1143000"/>
          </a:xfrm>
        </p:spPr>
        <p:txBody>
          <a:bodyPr/>
          <a:lstStyle/>
          <a:p>
            <a:r>
              <a:rPr lang="en-US" smtClean="0">
                <a:latin typeface="Calibri" charset="0"/>
                <a:ea typeface="ＭＳ Ｐゴシック" charset="-128"/>
              </a:rPr>
              <a:t>Network Analysis using Cytoscape</a:t>
            </a:r>
          </a:p>
        </p:txBody>
      </p:sp>
      <p:pic>
        <p:nvPicPr>
          <p:cNvPr id="26632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" y="4267200"/>
            <a:ext cx="1042988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1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54" t="14526" r="8228" b="16991"/>
          <a:stretch>
            <a:fillRect/>
          </a:stretch>
        </p:blipFill>
        <p:spPr bwMode="auto">
          <a:xfrm>
            <a:off x="1524000" y="2444750"/>
            <a:ext cx="14478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4" name="AutoShape 13"/>
          <p:cNvSpPr>
            <a:spLocks noChangeArrowheads="1"/>
          </p:cNvSpPr>
          <p:nvPr/>
        </p:nvSpPr>
        <p:spPr bwMode="auto">
          <a:xfrm rot="-1005345">
            <a:off x="1381125" y="4494213"/>
            <a:ext cx="771525" cy="304800"/>
          </a:xfrm>
          <a:prstGeom prst="leftRightArrow">
            <a:avLst>
              <a:gd name="adj1" fmla="val 45833"/>
              <a:gd name="adj2" fmla="val 41895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6635" name="AutoShape 14"/>
          <p:cNvSpPr>
            <a:spLocks noChangeArrowheads="1"/>
          </p:cNvSpPr>
          <p:nvPr/>
        </p:nvSpPr>
        <p:spPr bwMode="auto">
          <a:xfrm rot="-431740">
            <a:off x="3654425" y="4179888"/>
            <a:ext cx="695325" cy="304800"/>
          </a:xfrm>
          <a:prstGeom prst="leftRightArrow">
            <a:avLst>
              <a:gd name="adj1" fmla="val 45833"/>
              <a:gd name="adj2" fmla="val 37757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6636" name="Rectangle 15"/>
          <p:cNvSpPr>
            <a:spLocks noChangeArrowheads="1"/>
          </p:cNvSpPr>
          <p:nvPr/>
        </p:nvSpPr>
        <p:spPr bwMode="auto">
          <a:xfrm>
            <a:off x="7145338" y="2022475"/>
            <a:ext cx="145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Calibri" charset="0"/>
              </a:rPr>
              <a:t>Databases</a:t>
            </a:r>
          </a:p>
        </p:txBody>
      </p:sp>
      <p:pic>
        <p:nvPicPr>
          <p:cNvPr id="26637" name="Picture 1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86600" y="2360613"/>
            <a:ext cx="15240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8" name="Rectangle 17"/>
          <p:cNvSpPr>
            <a:spLocks noChangeArrowheads="1"/>
          </p:cNvSpPr>
          <p:nvPr/>
        </p:nvSpPr>
        <p:spPr bwMode="auto">
          <a:xfrm>
            <a:off x="7172325" y="3394075"/>
            <a:ext cx="1355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Calibri" charset="0"/>
              </a:rPr>
              <a:t>Literature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6688138" y="3746500"/>
            <a:ext cx="2357437" cy="1358900"/>
            <a:chOff x="4179" y="2736"/>
            <a:chExt cx="1485" cy="856"/>
          </a:xfrm>
        </p:grpSpPr>
        <p:pic>
          <p:nvPicPr>
            <p:cNvPr id="26653" name="Picture 19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517" y="2736"/>
              <a:ext cx="810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54" name="Rectangle 20"/>
            <p:cNvSpPr>
              <a:spLocks noChangeArrowheads="1"/>
            </p:cNvSpPr>
            <p:nvPr/>
          </p:nvSpPr>
          <p:spPr bwMode="auto">
            <a:xfrm>
              <a:off x="4179" y="3342"/>
              <a:ext cx="148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Calibri" charset="0"/>
                </a:rPr>
                <a:t>Expert knowledge</a:t>
              </a:r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6667500" y="5089525"/>
            <a:ext cx="2400300" cy="1616075"/>
            <a:chOff x="1248" y="3216"/>
            <a:chExt cx="1512" cy="1018"/>
          </a:xfrm>
        </p:grpSpPr>
        <p:grpSp>
          <p:nvGrpSpPr>
            <p:cNvPr id="4" name="Group 22"/>
            <p:cNvGrpSpPr>
              <a:grpSpLocks/>
            </p:cNvGrpSpPr>
            <p:nvPr/>
          </p:nvGrpSpPr>
          <p:grpSpPr bwMode="auto">
            <a:xfrm>
              <a:off x="1346" y="3216"/>
              <a:ext cx="1315" cy="768"/>
              <a:chOff x="3917" y="3408"/>
              <a:chExt cx="1315" cy="768"/>
            </a:xfrm>
          </p:grpSpPr>
          <p:pic>
            <p:nvPicPr>
              <p:cNvPr id="26651" name="Picture 23"/>
              <p:cNvPicPr>
                <a:picLocks noChangeAspect="1" noChangeArrowheads="1"/>
              </p:cNvPicPr>
              <p:nvPr/>
            </p:nvPicPr>
            <p:blipFill>
              <a:blip r:embed="rId10"/>
              <a:srcRect l="22205" t="24219" r="30215" b="29688"/>
              <a:stretch>
                <a:fillRect/>
              </a:stretch>
            </p:blipFill>
            <p:spPr bwMode="auto">
              <a:xfrm>
                <a:off x="3917" y="3552"/>
                <a:ext cx="672" cy="5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26626" name="Object 2"/>
              <p:cNvGraphicFramePr>
                <a:graphicFrameLocks noChangeAspect="1"/>
              </p:cNvGraphicFramePr>
              <p:nvPr/>
            </p:nvGraphicFramePr>
            <p:xfrm>
              <a:off x="4397" y="3863"/>
              <a:ext cx="528" cy="313"/>
            </p:xfrm>
            <a:graphic>
              <a:graphicData uri="http://schemas.openxmlformats.org/presentationml/2006/ole">
                <p:oleObj spid="_x0000_s31746" name="Image" r:id="rId11" imgW="2808330" imgH="1664666" progId="">
                  <p:embed/>
                </p:oleObj>
              </a:graphicData>
            </a:graphic>
          </p:graphicFrame>
          <p:pic>
            <p:nvPicPr>
              <p:cNvPr id="26652" name="Picture 25" descr="network2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 rot="2901987">
                <a:off x="4609" y="3457"/>
                <a:ext cx="672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6650" name="Rectangle 26"/>
            <p:cNvSpPr>
              <a:spLocks noChangeArrowheads="1"/>
            </p:cNvSpPr>
            <p:nvPr/>
          </p:nvSpPr>
          <p:spPr bwMode="auto">
            <a:xfrm>
              <a:off x="1248" y="3984"/>
              <a:ext cx="15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Calibri" charset="0"/>
                </a:rPr>
                <a:t>Experimental Data</a:t>
              </a:r>
            </a:p>
          </p:txBody>
        </p:sp>
      </p:grpSp>
      <p:sp>
        <p:nvSpPr>
          <p:cNvPr id="26641" name="AutoShape 27"/>
          <p:cNvSpPr>
            <a:spLocks noChangeArrowheads="1"/>
          </p:cNvSpPr>
          <p:nvPr/>
        </p:nvSpPr>
        <p:spPr bwMode="auto">
          <a:xfrm rot="7994991">
            <a:off x="5500687" y="2257426"/>
            <a:ext cx="1927225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7326 h 21600"/>
              <a:gd name="T14" fmla="*/ 20822 w 21600"/>
              <a:gd name="T15" fmla="*/ 142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9182" y="0"/>
                </a:moveTo>
                <a:lnTo>
                  <a:pt x="19182" y="7326"/>
                </a:lnTo>
                <a:lnTo>
                  <a:pt x="3375" y="7326"/>
                </a:lnTo>
                <a:lnTo>
                  <a:pt x="3375" y="14274"/>
                </a:lnTo>
                <a:lnTo>
                  <a:pt x="19182" y="14274"/>
                </a:lnTo>
                <a:lnTo>
                  <a:pt x="1918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7326"/>
                </a:moveTo>
                <a:lnTo>
                  <a:pt x="1350" y="14274"/>
                </a:lnTo>
                <a:lnTo>
                  <a:pt x="2700" y="14274"/>
                </a:lnTo>
                <a:lnTo>
                  <a:pt x="2700" y="7326"/>
                </a:lnTo>
                <a:close/>
              </a:path>
              <a:path w="21600" h="21600">
                <a:moveTo>
                  <a:pt x="0" y="7326"/>
                </a:moveTo>
                <a:lnTo>
                  <a:pt x="0" y="14274"/>
                </a:lnTo>
                <a:lnTo>
                  <a:pt x="675" y="14274"/>
                </a:lnTo>
                <a:lnTo>
                  <a:pt x="675" y="732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6642" name="AutoShape 28"/>
          <p:cNvSpPr>
            <a:spLocks noChangeArrowheads="1"/>
          </p:cNvSpPr>
          <p:nvPr/>
        </p:nvSpPr>
        <p:spPr bwMode="auto">
          <a:xfrm rot="9595769">
            <a:off x="6019800" y="3221038"/>
            <a:ext cx="11430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7326 h 21600"/>
              <a:gd name="T14" fmla="*/ 20822 w 21600"/>
              <a:gd name="T15" fmla="*/ 142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9182" y="0"/>
                </a:moveTo>
                <a:lnTo>
                  <a:pt x="19182" y="7326"/>
                </a:lnTo>
                <a:lnTo>
                  <a:pt x="3375" y="7326"/>
                </a:lnTo>
                <a:lnTo>
                  <a:pt x="3375" y="14274"/>
                </a:lnTo>
                <a:lnTo>
                  <a:pt x="19182" y="14274"/>
                </a:lnTo>
                <a:lnTo>
                  <a:pt x="1918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7326"/>
                </a:moveTo>
                <a:lnTo>
                  <a:pt x="1350" y="14274"/>
                </a:lnTo>
                <a:lnTo>
                  <a:pt x="2700" y="14274"/>
                </a:lnTo>
                <a:lnTo>
                  <a:pt x="2700" y="7326"/>
                </a:lnTo>
                <a:close/>
              </a:path>
              <a:path w="21600" h="21600">
                <a:moveTo>
                  <a:pt x="0" y="7326"/>
                </a:moveTo>
                <a:lnTo>
                  <a:pt x="0" y="14274"/>
                </a:lnTo>
                <a:lnTo>
                  <a:pt x="675" y="14274"/>
                </a:lnTo>
                <a:lnTo>
                  <a:pt x="675" y="732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6643" name="AutoShape 29"/>
          <p:cNvSpPr>
            <a:spLocks noChangeArrowheads="1"/>
          </p:cNvSpPr>
          <p:nvPr/>
        </p:nvSpPr>
        <p:spPr bwMode="auto">
          <a:xfrm rot="-9392807">
            <a:off x="5995988" y="5029200"/>
            <a:ext cx="1090612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7326 h 21600"/>
              <a:gd name="T14" fmla="*/ 20822 w 21600"/>
              <a:gd name="T15" fmla="*/ 142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9182" y="0"/>
                </a:moveTo>
                <a:lnTo>
                  <a:pt x="19182" y="7326"/>
                </a:lnTo>
                <a:lnTo>
                  <a:pt x="3375" y="7326"/>
                </a:lnTo>
                <a:lnTo>
                  <a:pt x="3375" y="14274"/>
                </a:lnTo>
                <a:lnTo>
                  <a:pt x="19182" y="14274"/>
                </a:lnTo>
                <a:lnTo>
                  <a:pt x="1918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7326"/>
                </a:moveTo>
                <a:lnTo>
                  <a:pt x="1350" y="14274"/>
                </a:lnTo>
                <a:lnTo>
                  <a:pt x="2700" y="14274"/>
                </a:lnTo>
                <a:lnTo>
                  <a:pt x="2700" y="7326"/>
                </a:lnTo>
                <a:close/>
              </a:path>
              <a:path w="21600" h="21600">
                <a:moveTo>
                  <a:pt x="0" y="7326"/>
                </a:moveTo>
                <a:lnTo>
                  <a:pt x="0" y="14274"/>
                </a:lnTo>
                <a:lnTo>
                  <a:pt x="675" y="14274"/>
                </a:lnTo>
                <a:lnTo>
                  <a:pt x="675" y="732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6644" name="AutoShape 30"/>
          <p:cNvSpPr>
            <a:spLocks noChangeArrowheads="1"/>
          </p:cNvSpPr>
          <p:nvPr/>
        </p:nvSpPr>
        <p:spPr bwMode="auto">
          <a:xfrm rot="-10466650">
            <a:off x="6096000" y="4138613"/>
            <a:ext cx="11430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7326 h 21600"/>
              <a:gd name="T14" fmla="*/ 20822 w 21600"/>
              <a:gd name="T15" fmla="*/ 142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9182" y="0"/>
                </a:moveTo>
                <a:lnTo>
                  <a:pt x="19182" y="7326"/>
                </a:lnTo>
                <a:lnTo>
                  <a:pt x="3375" y="7326"/>
                </a:lnTo>
                <a:lnTo>
                  <a:pt x="3375" y="14274"/>
                </a:lnTo>
                <a:lnTo>
                  <a:pt x="19182" y="14274"/>
                </a:lnTo>
                <a:lnTo>
                  <a:pt x="1918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7326"/>
                </a:moveTo>
                <a:lnTo>
                  <a:pt x="1350" y="14274"/>
                </a:lnTo>
                <a:lnTo>
                  <a:pt x="2700" y="14274"/>
                </a:lnTo>
                <a:lnTo>
                  <a:pt x="2700" y="7326"/>
                </a:lnTo>
                <a:close/>
              </a:path>
              <a:path w="21600" h="21600">
                <a:moveTo>
                  <a:pt x="0" y="7326"/>
                </a:moveTo>
                <a:lnTo>
                  <a:pt x="0" y="14274"/>
                </a:lnTo>
                <a:lnTo>
                  <a:pt x="675" y="14274"/>
                </a:lnTo>
                <a:lnTo>
                  <a:pt x="675" y="732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6645" name="Rectangle 31"/>
          <p:cNvSpPr>
            <a:spLocks noChangeArrowheads="1"/>
          </p:cNvSpPr>
          <p:nvPr/>
        </p:nvSpPr>
        <p:spPr bwMode="auto">
          <a:xfrm>
            <a:off x="609600" y="1555750"/>
            <a:ext cx="39624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Calibri" charset="0"/>
              </a:rPr>
              <a:t>Find biological processes</a:t>
            </a:r>
          </a:p>
          <a:p>
            <a:r>
              <a:rPr lang="en-US" sz="2800">
                <a:latin typeface="Calibri" charset="0"/>
              </a:rPr>
              <a:t>underlying a phenotype</a:t>
            </a:r>
          </a:p>
        </p:txBody>
      </p:sp>
      <p:sp>
        <p:nvSpPr>
          <p:cNvPr id="26646" name="Rectangle 32"/>
          <p:cNvSpPr>
            <a:spLocks noChangeArrowheads="1"/>
          </p:cNvSpPr>
          <p:nvPr/>
        </p:nvSpPr>
        <p:spPr bwMode="auto">
          <a:xfrm>
            <a:off x="4110038" y="4845050"/>
            <a:ext cx="19653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latin typeface="Calibri" charset="0"/>
              </a:rPr>
              <a:t>Network</a:t>
            </a:r>
          </a:p>
          <a:p>
            <a:pPr algn="ctr"/>
            <a:r>
              <a:rPr lang="en-US" sz="2800" b="1">
                <a:latin typeface="Calibri" charset="0"/>
              </a:rPr>
              <a:t>Information</a:t>
            </a:r>
          </a:p>
        </p:txBody>
      </p:sp>
      <p:sp>
        <p:nvSpPr>
          <p:cNvPr id="26647" name="Text Box 33"/>
          <p:cNvSpPr txBox="1">
            <a:spLocks noChangeArrowheads="1"/>
          </p:cNvSpPr>
          <p:nvPr/>
        </p:nvSpPr>
        <p:spPr bwMode="auto">
          <a:xfrm>
            <a:off x="1447800" y="5029200"/>
            <a:ext cx="148113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latin typeface="Calibri" charset="0"/>
              </a:rPr>
              <a:t>Network</a:t>
            </a:r>
          </a:p>
          <a:p>
            <a:pPr algn="ctr"/>
            <a:r>
              <a:rPr lang="en-US" sz="2800" b="1">
                <a:latin typeface="Calibri" charset="0"/>
              </a:rPr>
              <a:t>Analysis</a:t>
            </a:r>
          </a:p>
        </p:txBody>
      </p:sp>
      <p:pic>
        <p:nvPicPr>
          <p:cNvPr id="26648" name="Picture 33" descr="CytoscapeLogo.pdf"/>
          <p:cNvPicPr>
            <a:picLocks noChangeAspect="1"/>
          </p:cNvPicPr>
          <p:nvPr/>
        </p:nvPicPr>
        <p:blipFill>
          <a:blip r:embed="rId13"/>
          <a:srcRect l="15532" t="6120" r="10344" b="10872"/>
          <a:stretch>
            <a:fillRect/>
          </a:stretch>
        </p:blipFill>
        <p:spPr bwMode="auto">
          <a:xfrm>
            <a:off x="2743200" y="5029200"/>
            <a:ext cx="12192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888" y="685800"/>
            <a:ext cx="3236912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0" y="0"/>
            <a:ext cx="377666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000"/>
              <a:t>Manipulate Networks</a:t>
            </a:r>
          </a:p>
        </p:txBody>
      </p:sp>
      <p:pic>
        <p:nvPicPr>
          <p:cNvPr id="28676" name="Picture 3" descr="Picture 5"/>
          <p:cNvPicPr>
            <a:picLocks noChangeAspect="1" noChangeArrowheads="1"/>
          </p:cNvPicPr>
          <p:nvPr/>
        </p:nvPicPr>
        <p:blipFill>
          <a:blip r:embed="rId3"/>
          <a:srcRect t="5336" r="62500" b="70821"/>
          <a:stretch>
            <a:fillRect/>
          </a:stretch>
        </p:blipFill>
        <p:spPr bwMode="auto">
          <a:xfrm>
            <a:off x="4975225" y="685800"/>
            <a:ext cx="40925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Rectangle 7"/>
          <p:cNvSpPr>
            <a:spLocks noChangeArrowheads="1"/>
          </p:cNvSpPr>
          <p:nvPr/>
        </p:nvSpPr>
        <p:spPr bwMode="auto">
          <a:xfrm>
            <a:off x="6945313" y="0"/>
            <a:ext cx="2198687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000"/>
              <a:t>Filter/Query</a:t>
            </a:r>
          </a:p>
        </p:txBody>
      </p:sp>
      <p:pic>
        <p:nvPicPr>
          <p:cNvPr id="2867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00450"/>
            <a:ext cx="3505200" cy="325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Rectangle 10"/>
          <p:cNvSpPr>
            <a:spLocks noChangeArrowheads="1"/>
          </p:cNvSpPr>
          <p:nvPr/>
        </p:nvSpPr>
        <p:spPr bwMode="auto">
          <a:xfrm>
            <a:off x="0" y="3468688"/>
            <a:ext cx="3505200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/>
              <a:t>Automatic Layout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4570413" y="3838575"/>
            <a:ext cx="4497387" cy="2943225"/>
            <a:chOff x="152400" y="838200"/>
            <a:chExt cx="8823325" cy="5773738"/>
          </a:xfrm>
        </p:grpSpPr>
        <p:sp>
          <p:nvSpPr>
            <p:cNvPr id="28682" name="AutoShape 3"/>
            <p:cNvSpPr>
              <a:spLocks noChangeArrowheads="1"/>
            </p:cNvSpPr>
            <p:nvPr/>
          </p:nvSpPr>
          <p:spPr bwMode="auto">
            <a:xfrm flipV="1">
              <a:off x="6172200" y="1143000"/>
              <a:ext cx="990600" cy="76200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14400 h 21600"/>
                <a:gd name="T20" fmla="*/ 18514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pic>
          <p:nvPicPr>
            <p:cNvPr id="28683" name="Picture 4" descr="Picture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28600" y="838200"/>
              <a:ext cx="5715000" cy="82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4" name="Picture 5" descr="Picture 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562600" y="1905000"/>
              <a:ext cx="3413125" cy="426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5" name="Picture 6" descr="Picture 8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52400" y="3048000"/>
              <a:ext cx="5029200" cy="3563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6" name="AutoShape 7"/>
            <p:cNvSpPr>
              <a:spLocks noChangeArrowheads="1"/>
            </p:cNvSpPr>
            <p:nvPr/>
          </p:nvSpPr>
          <p:spPr bwMode="auto">
            <a:xfrm flipH="1" flipV="1">
              <a:off x="4114800" y="2057400"/>
              <a:ext cx="990600" cy="76200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14400 h 21600"/>
                <a:gd name="T20" fmla="*/ 18514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</p:grpSp>
      <p:sp>
        <p:nvSpPr>
          <p:cNvPr id="28681" name="Rectangle 17"/>
          <p:cNvSpPr>
            <a:spLocks noChangeArrowheads="1"/>
          </p:cNvSpPr>
          <p:nvPr/>
        </p:nvSpPr>
        <p:spPr bwMode="auto">
          <a:xfrm>
            <a:off x="4083050" y="3179763"/>
            <a:ext cx="50609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000"/>
              <a:t>Interaction Database Search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US" smtClean="0">
                <a:latin typeface="Calibri" charset="0"/>
                <a:ea typeface="ＭＳ Ｐゴシック" charset="-128"/>
              </a:rPr>
              <a:t>Active Community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82000" cy="5029200"/>
          </a:xfrm>
        </p:spPr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-128"/>
              </a:rPr>
              <a:t>Help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-128"/>
              </a:rPr>
              <a:t>8 tutorials, &gt;10 case studies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-128"/>
              </a:rPr>
              <a:t>Mailing lists for discussion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-128"/>
              </a:rPr>
              <a:t>Documentation, data sets</a:t>
            </a:r>
          </a:p>
          <a:p>
            <a:r>
              <a:rPr lang="en-US" dirty="0" smtClean="0">
                <a:latin typeface="Calibri" charset="0"/>
                <a:ea typeface="ＭＳ Ｐゴシック" charset="-128"/>
              </a:rPr>
              <a:t>Annual Conferences</a:t>
            </a:r>
          </a:p>
          <a:p>
            <a:r>
              <a:rPr lang="en-US" dirty="0" smtClean="0">
                <a:latin typeface="Calibri" charset="0"/>
                <a:ea typeface="ＭＳ Ｐゴシック" charset="-128"/>
              </a:rPr>
              <a:t>10,000s users, 2500 downloads/month</a:t>
            </a:r>
          </a:p>
          <a:p>
            <a:r>
              <a:rPr lang="en-US" dirty="0" smtClean="0">
                <a:latin typeface="Calibri" charset="0"/>
                <a:ea typeface="ＭＳ Ｐゴシック" charset="-128"/>
              </a:rPr>
              <a:t>&gt;80 Plugins Extend Functionality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-128"/>
              </a:rPr>
              <a:t>Build your own, requires programming</a:t>
            </a:r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2011363" y="868363"/>
            <a:ext cx="5121275" cy="6461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/>
              <a:t>http://www.cytoscape.org</a:t>
            </a:r>
          </a:p>
        </p:txBody>
      </p:sp>
      <p:sp>
        <p:nvSpPr>
          <p:cNvPr id="29701" name="Rectangle 7"/>
          <p:cNvSpPr>
            <a:spLocks noChangeArrowheads="1"/>
          </p:cNvSpPr>
          <p:nvPr/>
        </p:nvSpPr>
        <p:spPr bwMode="auto">
          <a:xfrm>
            <a:off x="5791200" y="1752600"/>
            <a:ext cx="33528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Cline MS et al. Integration of biological networks and gene expression data using Cytoscape Nat Protoc. 2007;2(10):2366-82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Rectangle 4"/>
          <p:cNvSpPr>
            <a:spLocks noGrp="1" noChangeArrowheads="1"/>
          </p:cNvSpPr>
          <p:nvPr>
            <p:ph type="title"/>
          </p:nvPr>
        </p:nvSpPr>
        <p:spPr>
          <a:xfrm>
            <a:off x="2567521" y="158416"/>
            <a:ext cx="5392800" cy="368679"/>
          </a:xfrm>
          <a:ln/>
        </p:spPr>
        <p:txBody>
          <a:bodyPr rIns="0" anchor="ctr">
            <a:normAutofit fontScale="90000"/>
          </a:bodyPr>
          <a:lstStyle/>
          <a:p>
            <a:pPr defTabSz="828013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</a:tabLst>
            </a:pPr>
            <a:r>
              <a:rPr lang="en-US" dirty="0"/>
              <a:t>Cytoscape Workflow</a:t>
            </a:r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921" y="1244291"/>
            <a:ext cx="8229600" cy="5173023"/>
          </a:xfrm>
          <a:ln/>
        </p:spPr>
        <p:txBody>
          <a:bodyPr rIns="0"/>
          <a:lstStyle/>
          <a:p>
            <a:pPr marL="472327" indent="-374406" defTabSz="828013">
              <a:buSzPct val="99000"/>
              <a:buFont typeface="Wingdings" charset="2"/>
              <a:buAutoNum type="arabicPeriod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dirty="0"/>
              <a:t>Load Networks  </a:t>
            </a:r>
            <a:r>
              <a:rPr lang="en-US" sz="1600" dirty="0"/>
              <a:t>(Import network data into Cytoscape)‏</a:t>
            </a:r>
          </a:p>
          <a:p>
            <a:pPr marL="472327" indent="-374406" defTabSz="828013">
              <a:buSzPct val="99000"/>
              <a:buFont typeface="Wingdings" charset="2"/>
              <a:buAutoNum type="arabicPeriod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dirty="0"/>
              <a:t>Load Attributes  </a:t>
            </a:r>
            <a:r>
              <a:rPr lang="en-US" sz="1600" dirty="0"/>
              <a:t>(Get data </a:t>
            </a:r>
            <a:r>
              <a:rPr lang="en-US" sz="1600" dirty="0">
                <a:latin typeface="Arial Italic" charset="0"/>
                <a:sym typeface="Arial Italic" charset="0"/>
              </a:rPr>
              <a:t>about</a:t>
            </a:r>
            <a:r>
              <a:rPr lang="en-US" sz="1600" dirty="0"/>
              <a:t> networks into Cytoscape)‏</a:t>
            </a:r>
          </a:p>
          <a:p>
            <a:pPr marL="472327" indent="-374406" defTabSz="828013">
              <a:buSzPct val="99000"/>
              <a:buFont typeface="Wingdings" charset="2"/>
              <a:buAutoNum type="arabicPeriod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dirty="0"/>
              <a:t>Analyze and Visualize Networks </a:t>
            </a:r>
          </a:p>
          <a:p>
            <a:pPr marL="472327" indent="-374406" defTabSz="828013">
              <a:buSzPct val="99000"/>
              <a:buFont typeface="Wingdings" charset="2"/>
              <a:buAutoNum type="arabicPeriod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dirty="0"/>
              <a:t>Prepare for Publication</a:t>
            </a:r>
          </a:p>
          <a:p>
            <a:pPr marL="472327" indent="-374406" defTabSz="828013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dirty="0"/>
              <a:t>A specific example of this workflow:</a:t>
            </a:r>
          </a:p>
          <a:p>
            <a:pPr marL="781932" lvl="1" indent="-259204" defTabSz="828013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sz="1800" dirty="0"/>
              <a:t>Cline, et al. “Integration of biological networks and gene expression data using Cytoscape”, </a:t>
            </a:r>
            <a:r>
              <a:rPr lang="en-US" sz="1800" dirty="0">
                <a:latin typeface="Arial Bold Italic" charset="0"/>
                <a:sym typeface="Arial Bold Italic" charset="0"/>
              </a:rPr>
              <a:t>Nature Protocols</a:t>
            </a:r>
            <a:r>
              <a:rPr lang="en-US" sz="1800" dirty="0"/>
              <a:t>, 2, 2366-2382 (2007).</a:t>
            </a:r>
          </a:p>
        </p:txBody>
      </p:sp>
      <p:pic>
        <p:nvPicPr>
          <p:cNvPr id="9114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1041" y="5373205"/>
            <a:ext cx="8235360" cy="77336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>
                <a:latin typeface="Calibri" charset="0"/>
                <a:ea typeface="ＭＳ Ｐゴシック" charset="-128"/>
              </a:rPr>
              <a:t>Cytoscape Demo</a:t>
            </a:r>
          </a:p>
        </p:txBody>
      </p:sp>
      <p:sp>
        <p:nvSpPr>
          <p:cNvPr id="31747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-128"/>
              </a:rPr>
              <a:t>Gary Bader</a:t>
            </a:r>
          </a:p>
          <a:p>
            <a:r>
              <a:rPr lang="en-US" dirty="0" smtClean="0">
                <a:latin typeface="Calibri" charset="0"/>
                <a:ea typeface="ＭＳ Ｐゴシック" charset="-128"/>
              </a:rPr>
              <a:t>Version 2.7</a:t>
            </a:r>
          </a:p>
          <a:p>
            <a:r>
              <a:rPr lang="en-US" dirty="0" err="1" smtClean="0">
                <a:latin typeface="Calibri" charset="0"/>
                <a:ea typeface="ＭＳ Ｐゴシック" charset="-128"/>
              </a:rPr>
              <a:t>www.cytoscape.org</a:t>
            </a:r>
            <a:endParaRPr lang="en-US" dirty="0" smtClean="0">
              <a:latin typeface="Calibri" charset="0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Working with Data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Loading Networks</a:t>
            </a:r>
          </a:p>
          <a:p>
            <a:r>
              <a:rPr lang="en-US" smtClean="0"/>
              <a:t>Loading and Manipulating Attributes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Loading Networks</a:t>
            </a:r>
          </a:p>
        </p:txBody>
      </p:sp>
      <p:sp>
        <p:nvSpPr>
          <p:cNvPr id="31747" name="Text Placeholder 2"/>
          <p:cNvSpPr>
            <a:spLocks noGrp="1"/>
          </p:cNvSpPr>
          <p:nvPr>
            <p:ph type="body" idx="1"/>
          </p:nvPr>
        </p:nvSpPr>
        <p:spPr>
          <a:xfrm>
            <a:off x="495300" y="1143000"/>
            <a:ext cx="8509000" cy="5211763"/>
          </a:xfrm>
        </p:spPr>
        <p:txBody>
          <a:bodyPr/>
          <a:lstStyle/>
          <a:p>
            <a:r>
              <a:rPr lang="en-US" smtClean="0"/>
              <a:t>Use import network from table:</a:t>
            </a:r>
          </a:p>
          <a:p>
            <a:pPr lvl="1"/>
            <a:r>
              <a:rPr lang="en-US" smtClean="0">
                <a:ea typeface="ＭＳ Ｐゴシック" charset="-128"/>
              </a:rPr>
              <a:t>Excel file</a:t>
            </a:r>
          </a:p>
          <a:p>
            <a:pPr lvl="1"/>
            <a:r>
              <a:rPr lang="en-US" smtClean="0">
                <a:ea typeface="ＭＳ Ｐゴシック" charset="-128"/>
              </a:rPr>
              <a:t>Comma or tab delimited text</a:t>
            </a:r>
          </a:p>
          <a:p>
            <a:pPr lvl="1"/>
            <a:endParaRPr lang="en-US" smtClean="0">
              <a:ea typeface="ＭＳ Ｐゴシック" charset="-128"/>
            </a:endParaRPr>
          </a:p>
        </p:txBody>
      </p:sp>
      <p:pic>
        <p:nvPicPr>
          <p:cNvPr id="4" name="Picture 3" descr="simpl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738" y="927100"/>
            <a:ext cx="7485062" cy="4986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15899" dir="2700000" algn="tl" rotWithShape="0">
              <a:srgbClr val="808080">
                <a:alpha val="42999"/>
              </a:srgbClr>
            </a:outerShdw>
          </a:effectLst>
        </p:spPr>
      </p:pic>
      <p:pic>
        <p:nvPicPr>
          <p:cNvPr id="7" name="Picture 6" descr="Screen shot 2010-07-17 at 8.50.43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" y="927100"/>
            <a:ext cx="6692900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Screen shot 2010-07-17 at 8.55.31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713" y="927100"/>
            <a:ext cx="5854700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onut 10"/>
          <p:cNvSpPr/>
          <p:nvPr/>
        </p:nvSpPr>
        <p:spPr bwMode="auto">
          <a:xfrm>
            <a:off x="1058863" y="3403600"/>
            <a:ext cx="1976437" cy="296863"/>
          </a:xfrm>
          <a:prstGeom prst="donut">
            <a:avLst>
              <a:gd name="adj" fmla="val 0"/>
            </a:avLst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pic>
        <p:nvPicPr>
          <p:cNvPr id="9" name="Picture 8" descr="Screen shot 2010-07-17 at 8.55.59 P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713" y="927100"/>
            <a:ext cx="6122987" cy="500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Donut 11"/>
          <p:cNvSpPr/>
          <p:nvPr/>
        </p:nvSpPr>
        <p:spPr bwMode="auto">
          <a:xfrm>
            <a:off x="1914525" y="3365500"/>
            <a:ext cx="587375" cy="182563"/>
          </a:xfrm>
          <a:prstGeom prst="donut">
            <a:avLst>
              <a:gd name="adj" fmla="val 0"/>
            </a:avLst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13" name="Donut 12"/>
          <p:cNvSpPr/>
          <p:nvPr/>
        </p:nvSpPr>
        <p:spPr bwMode="auto">
          <a:xfrm>
            <a:off x="612775" y="3675063"/>
            <a:ext cx="1698625" cy="338137"/>
          </a:xfrm>
          <a:prstGeom prst="donut">
            <a:avLst>
              <a:gd name="adj" fmla="val 0"/>
            </a:avLst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14" name="Donut 13"/>
          <p:cNvSpPr/>
          <p:nvPr/>
        </p:nvSpPr>
        <p:spPr bwMode="auto">
          <a:xfrm>
            <a:off x="612775" y="2176463"/>
            <a:ext cx="6003925" cy="503237"/>
          </a:xfrm>
          <a:prstGeom prst="donut">
            <a:avLst>
              <a:gd name="adj" fmla="val 0"/>
            </a:avLst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pic>
        <p:nvPicPr>
          <p:cNvPr id="10" name="Picture 9" descr="Screen shot 2010-07-17 at 8.56.42 PM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3713" y="927100"/>
            <a:ext cx="6132512" cy="498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Donut 15"/>
          <p:cNvSpPr/>
          <p:nvPr/>
        </p:nvSpPr>
        <p:spPr bwMode="auto">
          <a:xfrm>
            <a:off x="3978275" y="4538663"/>
            <a:ext cx="835025" cy="338137"/>
          </a:xfrm>
          <a:prstGeom prst="donut">
            <a:avLst>
              <a:gd name="adj" fmla="val 0"/>
            </a:avLst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pic>
        <p:nvPicPr>
          <p:cNvPr id="15" name="Picture 14" descr="Screen shot 2010-07-17 at 10.18.13 PM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3713" y="927100"/>
            <a:ext cx="6097587" cy="498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Screen shot 2010-07-17 at 10.30.03 PM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3713" y="927100"/>
            <a:ext cx="6694487" cy="506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Screen shot 2010-07-17 at 10.30.33 PM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8000" y="901700"/>
            <a:ext cx="6710363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Loading Networks</a:t>
            </a:r>
          </a:p>
        </p:txBody>
      </p:sp>
      <p:sp>
        <p:nvSpPr>
          <p:cNvPr id="32771" name="Text Placeholder 2"/>
          <p:cNvSpPr>
            <a:spLocks noGrp="1"/>
          </p:cNvSpPr>
          <p:nvPr>
            <p:ph type="body" idx="1"/>
          </p:nvPr>
        </p:nvSpPr>
        <p:spPr>
          <a:xfrm>
            <a:off x="495300" y="1143000"/>
            <a:ext cx="8509000" cy="5211763"/>
          </a:xfrm>
        </p:spPr>
        <p:txBody>
          <a:bodyPr/>
          <a:lstStyle/>
          <a:p>
            <a:r>
              <a:rPr lang="en-US" smtClean="0">
                <a:solidFill>
                  <a:srgbClr val="7878DE"/>
                </a:solidFill>
              </a:rPr>
              <a:t>Use import network from table:</a:t>
            </a:r>
          </a:p>
          <a:p>
            <a:pPr lvl="1"/>
            <a:r>
              <a:rPr lang="en-US" smtClean="0">
                <a:solidFill>
                  <a:srgbClr val="7878DE"/>
                </a:solidFill>
                <a:ea typeface="ＭＳ Ｐゴシック" charset="-128"/>
              </a:rPr>
              <a:t>Excel file</a:t>
            </a:r>
          </a:p>
          <a:p>
            <a:pPr lvl="1"/>
            <a:r>
              <a:rPr lang="en-US" smtClean="0">
                <a:solidFill>
                  <a:srgbClr val="7878DE"/>
                </a:solidFill>
                <a:ea typeface="ＭＳ Ｐゴシック" charset="-128"/>
              </a:rPr>
              <a:t>Comma or tab delimited text</a:t>
            </a:r>
          </a:p>
          <a:p>
            <a:r>
              <a:rPr lang="en-US" smtClean="0"/>
              <a:t>Use import network from web services</a:t>
            </a:r>
          </a:p>
          <a:p>
            <a:pPr lvl="1"/>
            <a:r>
              <a:rPr lang="en-US" smtClean="0">
                <a:ea typeface="ＭＳ Ｐゴシック" charset="-128"/>
              </a:rPr>
              <a:t>Allows query and load from a variety of services:</a:t>
            </a:r>
          </a:p>
          <a:p>
            <a:pPr lvl="2"/>
            <a:r>
              <a:rPr lang="en-US" smtClean="0">
                <a:ea typeface="ＭＳ Ｐゴシック" charset="-128"/>
              </a:rPr>
              <a:t>Pathway commons</a:t>
            </a:r>
          </a:p>
          <a:p>
            <a:pPr lvl="2"/>
            <a:r>
              <a:rPr lang="en-US" smtClean="0">
                <a:ea typeface="ＭＳ Ｐゴシック" charset="-128"/>
              </a:rPr>
              <a:t>WikiPathways (if GPML plugin is loaded)</a:t>
            </a:r>
          </a:p>
          <a:p>
            <a:pPr lvl="2"/>
            <a:r>
              <a:rPr lang="en-US" smtClean="0">
                <a:ea typeface="ＭＳ Ｐゴシック" charset="-128"/>
              </a:rPr>
              <a:t>NCBI Entrez EUtilities</a:t>
            </a:r>
          </a:p>
        </p:txBody>
      </p:sp>
      <p:pic>
        <p:nvPicPr>
          <p:cNvPr id="19" name="Picture 18" descr="Screen shot 2010-07-18 at 7.53.01 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482600"/>
            <a:ext cx="8026400" cy="608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Donut 19"/>
          <p:cNvSpPr/>
          <p:nvPr/>
        </p:nvSpPr>
        <p:spPr bwMode="auto">
          <a:xfrm>
            <a:off x="2908300" y="1714500"/>
            <a:ext cx="1866900" cy="368300"/>
          </a:xfrm>
          <a:prstGeom prst="donut">
            <a:avLst>
              <a:gd name="adj" fmla="val 0"/>
            </a:avLst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0" hangingPunct="0">
              <a:defRPr/>
            </a:pPr>
            <a:endParaRPr lang="en-US" sz="24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21" name="Picture 20" descr="Screen shot 2010-07-18 at 7.55.48 A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63" y="508000"/>
            <a:ext cx="4132262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Screen shot 2010-07-18 at 7.56.59 A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55763" y="482600"/>
            <a:ext cx="4132262" cy="509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Screen shot 2010-07-18 at 7.57.13 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55763" y="508000"/>
            <a:ext cx="42545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Screen shot 2010-07-18 at 7.59.08 AM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" y="482600"/>
            <a:ext cx="8037513" cy="608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Screen shot 2010-07-18 at 8.02.11 AM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" y="482600"/>
            <a:ext cx="8040688" cy="608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Screen shot 2010-07-18 at 7.57.13 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78088" y="850900"/>
            <a:ext cx="3937000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Screen shot 2010-07-18 at 8.05.57 AM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6100" y="346075"/>
            <a:ext cx="8050213" cy="622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Screen shot 2010-07-18 at 8.08.30 AM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78088" y="850900"/>
            <a:ext cx="4027487" cy="491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 descr="Screen shot 2010-07-18 at 8.11.32 AM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96888" y="346075"/>
            <a:ext cx="8062912" cy="622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Loading Attributes</a:t>
            </a:r>
          </a:p>
        </p:txBody>
      </p:sp>
      <p:sp>
        <p:nvSpPr>
          <p:cNvPr id="33795" name="Text Placeholder 2"/>
          <p:cNvSpPr>
            <a:spLocks noGrp="1"/>
          </p:cNvSpPr>
          <p:nvPr>
            <p:ph type="body" idx="1"/>
          </p:nvPr>
        </p:nvSpPr>
        <p:spPr>
          <a:xfrm>
            <a:off x="482600" y="1066800"/>
            <a:ext cx="8509000" cy="5211763"/>
          </a:xfrm>
        </p:spPr>
        <p:txBody>
          <a:bodyPr/>
          <a:lstStyle/>
          <a:p>
            <a:r>
              <a:rPr lang="en-US" smtClean="0"/>
              <a:t>Loading attributes</a:t>
            </a:r>
          </a:p>
          <a:p>
            <a:pPr lvl="1"/>
            <a:r>
              <a:rPr lang="en-US" smtClean="0">
                <a:ea typeface="ＭＳ Ｐゴシック" charset="-128"/>
              </a:rPr>
              <a:t>Use import attribute from table</a:t>
            </a:r>
          </a:p>
          <a:p>
            <a:r>
              <a:rPr lang="en-US" smtClean="0"/>
              <a:t>The Data Panel</a:t>
            </a:r>
          </a:p>
        </p:txBody>
      </p:sp>
      <p:pic>
        <p:nvPicPr>
          <p:cNvPr id="4" name="Picture 3" descr="Screen shot 2010-07-17 at 10.34.48 PM.png"/>
          <p:cNvPicPr>
            <a:picLocks noChangeAspect="1"/>
          </p:cNvPicPr>
          <p:nvPr/>
        </p:nvPicPr>
        <p:blipFill>
          <a:blip r:embed="rId2"/>
          <a:srcRect r="31805" b="17778"/>
          <a:stretch>
            <a:fillRect/>
          </a:stretch>
        </p:blipFill>
        <p:spPr bwMode="auto">
          <a:xfrm>
            <a:off x="1096963" y="939800"/>
            <a:ext cx="7085012" cy="533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Screen shot 2010-07-17 at 10.52.49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9163" y="850900"/>
            <a:ext cx="7327900" cy="510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Screen shot 2010-07-17 at 10.53.15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4563" y="850900"/>
            <a:ext cx="7237412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Screen shot 2010-07-17 at 10.54.30 P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4563" y="293688"/>
            <a:ext cx="7262812" cy="656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Loading Attributes</a:t>
            </a:r>
          </a:p>
        </p:txBody>
      </p:sp>
      <p:sp>
        <p:nvSpPr>
          <p:cNvPr id="34819" name="Text Placeholder 2"/>
          <p:cNvSpPr>
            <a:spLocks noGrp="1"/>
          </p:cNvSpPr>
          <p:nvPr>
            <p:ph type="body" idx="1"/>
          </p:nvPr>
        </p:nvSpPr>
        <p:spPr>
          <a:xfrm>
            <a:off x="482600" y="1066800"/>
            <a:ext cx="8509000" cy="5211763"/>
          </a:xfrm>
        </p:spPr>
        <p:txBody>
          <a:bodyPr/>
          <a:lstStyle/>
          <a:p>
            <a:r>
              <a:rPr lang="en-US" smtClean="0"/>
              <a:t>Loading attributes</a:t>
            </a:r>
          </a:p>
          <a:p>
            <a:pPr lvl="1"/>
            <a:r>
              <a:rPr lang="en-US" smtClean="0">
                <a:ea typeface="ＭＳ Ｐゴシック" charset="-128"/>
              </a:rPr>
              <a:t>Use import attribute from table</a:t>
            </a:r>
          </a:p>
          <a:p>
            <a:r>
              <a:rPr lang="en-US" smtClean="0"/>
              <a:t>The Data Panel</a:t>
            </a:r>
          </a:p>
        </p:txBody>
      </p:sp>
      <p:pic>
        <p:nvPicPr>
          <p:cNvPr id="7" name="Picture 6" descr="Screen shot 2010-07-17 at 10.42.05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9163" y="588963"/>
            <a:ext cx="719455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Screen shot 2010-07-17 at 10.57.00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582613"/>
            <a:ext cx="7577138" cy="572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Screen shot 2010-07-17 at 10.58.10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1013" y="582613"/>
            <a:ext cx="7646987" cy="578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Visualizing data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mapping</a:t>
            </a:r>
          </a:p>
          <a:p>
            <a:r>
              <a:rPr lang="en-US" dirty="0" smtClean="0"/>
              <a:t>Layouts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Data mapping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 smtClean="0">
                <a:ea typeface="+mn-ea"/>
              </a:rPr>
              <a:t>Mapping of data values associated with graph elements onto graph visuals</a:t>
            </a:r>
          </a:p>
          <a:p>
            <a:pPr>
              <a:defRPr/>
            </a:pPr>
            <a:r>
              <a:rPr lang="en-US" dirty="0" smtClean="0">
                <a:ea typeface="+mn-ea"/>
              </a:rPr>
              <a:t>Visual attributes</a:t>
            </a:r>
          </a:p>
          <a:p>
            <a:pPr lvl="1">
              <a:defRPr/>
            </a:pPr>
            <a:r>
              <a:rPr lang="en-US" dirty="0" smtClean="0"/>
              <a:t>Node fill color, border color, border width, size, shape, opacity, label</a:t>
            </a:r>
          </a:p>
          <a:p>
            <a:pPr lvl="1">
              <a:defRPr/>
            </a:pPr>
            <a:r>
              <a:rPr lang="en-US" dirty="0" smtClean="0"/>
              <a:t>Edge type, color, width, ending type, ending size, ending color</a:t>
            </a:r>
          </a:p>
          <a:p>
            <a:pPr>
              <a:defRPr/>
            </a:pPr>
            <a:r>
              <a:rPr lang="en-US" dirty="0" smtClean="0">
                <a:ea typeface="+mn-ea"/>
              </a:rPr>
              <a:t>Mapping types</a:t>
            </a:r>
          </a:p>
          <a:p>
            <a:pPr lvl="1">
              <a:defRPr/>
            </a:pPr>
            <a:r>
              <a:rPr lang="en-US" dirty="0" err="1" smtClean="0"/>
              <a:t>Passthrough</a:t>
            </a:r>
            <a:r>
              <a:rPr lang="en-US" dirty="0" smtClean="0"/>
              <a:t> (labels)</a:t>
            </a:r>
          </a:p>
          <a:p>
            <a:pPr lvl="1">
              <a:defRPr/>
            </a:pPr>
            <a:r>
              <a:rPr lang="en-US" dirty="0" smtClean="0"/>
              <a:t>Continuous (numeric values)</a:t>
            </a:r>
          </a:p>
          <a:p>
            <a:pPr lvl="1">
              <a:defRPr/>
            </a:pPr>
            <a:r>
              <a:rPr lang="en-US" dirty="0" smtClean="0"/>
              <a:t>Discrete (categories)</a:t>
            </a:r>
          </a:p>
        </p:txBody>
      </p:sp>
      <p:pic>
        <p:nvPicPr>
          <p:cNvPr id="5" name="Picture 4" descr="GalVizMap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3" y="850900"/>
            <a:ext cx="8466137" cy="560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GalVizMap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7863" y="850900"/>
            <a:ext cx="8466137" cy="560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GalVizMap3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7863" y="850900"/>
            <a:ext cx="8466137" cy="560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GalVizMap4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7863" y="850900"/>
            <a:ext cx="8466137" cy="560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GalVizMap5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7863" y="850900"/>
            <a:ext cx="8466137" cy="560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GalVizMap6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7863" y="850900"/>
            <a:ext cx="8466137" cy="560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Screen shot 2009-09-20 at 10.00.26 AM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19163" y="871538"/>
            <a:ext cx="2332037" cy="143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Screen shot 2009-09-20 at 10.01.08 AM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50900" y="1041400"/>
            <a:ext cx="28241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Data mapping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Avoid cluttering your visualization with too much data</a:t>
            </a:r>
          </a:p>
          <a:p>
            <a:pPr lvl="1"/>
            <a:r>
              <a:rPr lang="en-US" smtClean="0">
                <a:ea typeface="ＭＳ Ｐゴシック" charset="-128"/>
              </a:rPr>
              <a:t>Map the data you are specifically interested in to call out meaningful differences</a:t>
            </a:r>
          </a:p>
          <a:p>
            <a:pPr lvl="1"/>
            <a:r>
              <a:rPr lang="en-US" smtClean="0">
                <a:ea typeface="ＭＳ Ｐゴシック" charset="-128"/>
              </a:rPr>
              <a:t>Mapping too much data to visual attributes may just confuse the viewer</a:t>
            </a:r>
          </a:p>
          <a:p>
            <a:pPr lvl="1"/>
            <a:r>
              <a:rPr lang="en-US" smtClean="0">
                <a:ea typeface="ＭＳ Ｐゴシック" charset="-128"/>
              </a:rPr>
              <a:t>Can always create multiple networks and map different values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Layouts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 smtClean="0">
                <a:ea typeface="+mn-ea"/>
              </a:rPr>
              <a:t>Layouts determine the location of nodes and (sometimes) the paths of edges</a:t>
            </a:r>
          </a:p>
          <a:p>
            <a:pPr>
              <a:defRPr/>
            </a:pPr>
            <a:r>
              <a:rPr lang="en-US" dirty="0" smtClean="0">
                <a:ea typeface="+mn-ea"/>
              </a:rPr>
              <a:t>Types:</a:t>
            </a:r>
          </a:p>
          <a:p>
            <a:pPr lvl="1">
              <a:defRPr/>
            </a:pPr>
            <a:r>
              <a:rPr lang="en-US" dirty="0" smtClean="0"/>
              <a:t>Simple</a:t>
            </a:r>
          </a:p>
          <a:p>
            <a:pPr lvl="2">
              <a:defRPr/>
            </a:pPr>
            <a:r>
              <a:rPr lang="en-US" dirty="0" smtClean="0"/>
              <a:t>Grid</a:t>
            </a:r>
          </a:p>
          <a:p>
            <a:pPr lvl="2">
              <a:defRPr/>
            </a:pPr>
            <a:r>
              <a:rPr lang="en-US" dirty="0" smtClean="0"/>
              <a:t>Partitions</a:t>
            </a:r>
          </a:p>
          <a:p>
            <a:pPr lvl="1">
              <a:defRPr/>
            </a:pPr>
            <a:r>
              <a:rPr lang="en-US" dirty="0" smtClean="0"/>
              <a:t>Hierarchical </a:t>
            </a:r>
          </a:p>
          <a:p>
            <a:pPr lvl="2">
              <a:defRPr/>
            </a:pPr>
            <a:r>
              <a:rPr lang="en-US" dirty="0" smtClean="0"/>
              <a:t>layout data as a tree or hierarchy</a:t>
            </a:r>
          </a:p>
          <a:p>
            <a:pPr lvl="2">
              <a:defRPr/>
            </a:pPr>
            <a:r>
              <a:rPr lang="en-US" dirty="0" smtClean="0"/>
              <a:t>Works best when there are no loops</a:t>
            </a:r>
          </a:p>
          <a:p>
            <a:pPr lvl="1">
              <a:defRPr/>
            </a:pPr>
            <a:r>
              <a:rPr lang="en-US" dirty="0" smtClean="0"/>
              <a:t>Circular (Radial)</a:t>
            </a:r>
          </a:p>
          <a:p>
            <a:pPr lvl="2">
              <a:defRPr/>
            </a:pPr>
            <a:r>
              <a:rPr lang="en-US" dirty="0" smtClean="0"/>
              <a:t>arrange nodes around a circle</a:t>
            </a:r>
          </a:p>
          <a:p>
            <a:pPr lvl="2">
              <a:defRPr/>
            </a:pPr>
            <a:r>
              <a:rPr lang="en-US" dirty="0" smtClean="0"/>
              <a:t>could use node attributes to govern position</a:t>
            </a:r>
          </a:p>
          <a:p>
            <a:pPr lvl="3">
              <a:defRPr/>
            </a:pPr>
            <a:r>
              <a:rPr lang="en-US" dirty="0" smtClean="0"/>
              <a:t>e.g. degree sorted</a:t>
            </a:r>
          </a:p>
        </p:txBody>
      </p:sp>
      <p:pic>
        <p:nvPicPr>
          <p:cNvPr id="4" name="Picture 3" descr="GalGri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3" y="850900"/>
            <a:ext cx="8466137" cy="560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GalCirclePartition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7863" y="850900"/>
            <a:ext cx="8466137" cy="560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GalHierarchical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7863" y="850900"/>
            <a:ext cx="8466137" cy="560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GalCircular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7063" y="914400"/>
            <a:ext cx="8466137" cy="560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galDegreeSort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7063" y="931863"/>
            <a:ext cx="8466137" cy="560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GalGal80Sort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7063" y="896938"/>
            <a:ext cx="8466137" cy="560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Hierarchical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4200" y="881063"/>
            <a:ext cx="8559800" cy="565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etworkAnalysisOverview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64698"/>
            <a:ext cx="9144000" cy="67286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Layouts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mtClean="0"/>
              <a:t>Types:</a:t>
            </a:r>
          </a:p>
          <a:p>
            <a:pPr lvl="1"/>
            <a:r>
              <a:rPr lang="en-US" smtClean="0">
                <a:ea typeface="ＭＳ Ｐゴシック" charset="-128"/>
              </a:rPr>
              <a:t>Force-Directed</a:t>
            </a:r>
          </a:p>
          <a:p>
            <a:pPr lvl="2"/>
            <a:r>
              <a:rPr lang="en-US" smtClean="0">
                <a:ea typeface="ＭＳ Ｐゴシック" charset="-128"/>
              </a:rPr>
              <a:t>simulate edges as springs</a:t>
            </a:r>
          </a:p>
          <a:p>
            <a:pPr lvl="2"/>
            <a:r>
              <a:rPr lang="en-US" smtClean="0">
                <a:ea typeface="ＭＳ Ｐゴシック" charset="-128"/>
              </a:rPr>
              <a:t>may be weighted or unweighted</a:t>
            </a:r>
          </a:p>
          <a:p>
            <a:pPr lvl="1"/>
            <a:r>
              <a:rPr lang="en-US" smtClean="0">
                <a:ea typeface="ＭＳ Ｐゴシック" charset="-128"/>
              </a:rPr>
              <a:t>Combining layouts</a:t>
            </a:r>
          </a:p>
          <a:p>
            <a:pPr lvl="2"/>
            <a:r>
              <a:rPr lang="en-US" smtClean="0">
                <a:ea typeface="ＭＳ Ｐゴシック" charset="-128"/>
              </a:rPr>
              <a:t>Use a general layout (force directed) for the entire graph, but use hierarchical or radial to focus on a particular portion</a:t>
            </a:r>
          </a:p>
          <a:p>
            <a:pPr lvl="1"/>
            <a:r>
              <a:rPr lang="en-US" smtClean="0">
                <a:ea typeface="ＭＳ Ｐゴシック" charset="-128"/>
              </a:rPr>
              <a:t>Multi-layer layouts</a:t>
            </a:r>
          </a:p>
          <a:p>
            <a:pPr lvl="2"/>
            <a:r>
              <a:rPr lang="en-US" smtClean="0">
                <a:ea typeface="ＭＳ Ｐゴシック" charset="-128"/>
              </a:rPr>
              <a:t>Partition graph, layout each partition then layout partitions</a:t>
            </a:r>
          </a:p>
          <a:p>
            <a:pPr lvl="1"/>
            <a:r>
              <a:rPr lang="en-US" smtClean="0">
                <a:ea typeface="ＭＳ Ｐゴシック" charset="-128"/>
              </a:rPr>
              <a:t>Many, many others</a:t>
            </a:r>
          </a:p>
        </p:txBody>
      </p:sp>
      <p:pic>
        <p:nvPicPr>
          <p:cNvPr id="4" name="Picture 3" descr="GalForc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7863" y="850900"/>
            <a:ext cx="8466137" cy="560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GalForcePlusHierarchical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3" y="850900"/>
            <a:ext cx="8466137" cy="560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AH-layout.png"/>
          <p:cNvPicPr>
            <a:picLocks noChangeAspect="1"/>
          </p:cNvPicPr>
          <p:nvPr/>
        </p:nvPicPr>
        <p:blipFill>
          <a:blip r:embed="rId4"/>
          <a:srcRect l="31296" t="9796" r="4816" b="27196"/>
          <a:stretch>
            <a:fillRect/>
          </a:stretch>
        </p:blipFill>
        <p:spPr bwMode="auto">
          <a:xfrm>
            <a:off x="769938" y="1143000"/>
            <a:ext cx="8120062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Layouts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mtClean="0"/>
              <a:t>Use layouts to convey the relationships between the nodes</a:t>
            </a:r>
          </a:p>
          <a:p>
            <a:r>
              <a:rPr lang="en-US" smtClean="0"/>
              <a:t>Layout algorithms may need to be “tuned” to fit your network</a:t>
            </a:r>
          </a:p>
          <a:p>
            <a:pPr lvl="1"/>
            <a:r>
              <a:rPr lang="en-US" smtClean="0">
                <a:ea typeface="ＭＳ Ｐゴシック" charset="-128"/>
              </a:rPr>
              <a:t>Layouts</a:t>
            </a:r>
            <a:r>
              <a:rPr lang="en-US" smtClean="0">
                <a:ea typeface="ＭＳ Ｐゴシック" charset="-128"/>
                <a:sym typeface="Wingdings" charset="2"/>
              </a:rPr>
              <a:t>Settings… menu</a:t>
            </a:r>
            <a:endParaRPr lang="en-US" smtClean="0">
              <a:ea typeface="ＭＳ Ｐゴシック" charset="-128"/>
            </a:endParaRPr>
          </a:p>
          <a:p>
            <a:r>
              <a:rPr lang="en-US" smtClean="0"/>
              <a:t>Lots of parameters to change layout algorithm behavior</a:t>
            </a:r>
          </a:p>
          <a:p>
            <a:r>
              <a:rPr lang="en-US" smtClean="0"/>
              <a:t>Can also consider laying out portions of your network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Time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Try out Cytoscape</a:t>
            </a:r>
          </a:p>
          <a:p>
            <a:endParaRPr lang="en-US" dirty="0" smtClean="0"/>
          </a:p>
          <a:p>
            <a:r>
              <a:rPr lang="en-US" dirty="0" err="1" smtClean="0"/>
              <a:t>http://opentutorials.rbvi.ucsf.edu/index.php/Tutorial:Introduction_to_Cytoscape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Survey – Developers</a:t>
            </a:r>
          </a:p>
          <a:p>
            <a:pPr lvl="1"/>
            <a:r>
              <a:rPr lang="en-US" dirty="0" smtClean="0"/>
              <a:t>Beginner, have already developed plugin?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0"/>
            <a:ext cx="73152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6705600" y="228600"/>
            <a:ext cx="1311275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Desktop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6705600" y="3886200"/>
            <a:ext cx="1227138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Canvas</a:t>
            </a: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0" y="4876800"/>
            <a:ext cx="2598738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Network overview</a:t>
            </a: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0" y="1600200"/>
            <a:ext cx="2598738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Network manager</a:t>
            </a: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4191000" y="5105400"/>
            <a:ext cx="2497138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Attribute browser</a:t>
            </a: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152400" y="3352800"/>
            <a:ext cx="175260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CytoPanels</a:t>
            </a:r>
          </a:p>
        </p:txBody>
      </p:sp>
      <p:sp>
        <p:nvSpPr>
          <p:cNvPr id="32777" name="Line 9"/>
          <p:cNvSpPr>
            <a:spLocks noChangeShapeType="1"/>
          </p:cNvSpPr>
          <p:nvPr/>
        </p:nvSpPr>
        <p:spPr bwMode="auto">
          <a:xfrm>
            <a:off x="1066800" y="3810000"/>
            <a:ext cx="3048000" cy="2133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8" name="Line 10"/>
          <p:cNvSpPr>
            <a:spLocks noChangeShapeType="1"/>
          </p:cNvSpPr>
          <p:nvPr/>
        </p:nvSpPr>
        <p:spPr bwMode="auto">
          <a:xfrm flipV="1">
            <a:off x="1066800" y="2895600"/>
            <a:ext cx="5334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9" name="TextBox 10"/>
          <p:cNvSpPr txBox="1">
            <a:spLocks noChangeArrowheads="1"/>
          </p:cNvSpPr>
          <p:nvPr/>
        </p:nvSpPr>
        <p:spPr bwMode="auto">
          <a:xfrm>
            <a:off x="8480425" y="-2382"/>
            <a:ext cx="663575" cy="4619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FYI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5105400" y="5715000"/>
            <a:ext cx="40386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-128"/>
              </a:rPr>
              <a:t>yFiles Organic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917575" y="36513"/>
            <a:ext cx="7312025" cy="679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Box 3"/>
          <p:cNvSpPr txBox="1">
            <a:spLocks noChangeArrowheads="1"/>
          </p:cNvSpPr>
          <p:nvPr/>
        </p:nvSpPr>
        <p:spPr bwMode="auto">
          <a:xfrm>
            <a:off x="8480425" y="0"/>
            <a:ext cx="663575" cy="4619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FYI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3175" y="273050"/>
            <a:ext cx="9140825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0" y="5715000"/>
            <a:ext cx="38100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-128"/>
              </a:rPr>
              <a:t>yFiles Circular</a:t>
            </a:r>
          </a:p>
        </p:txBody>
      </p:sp>
      <p:sp>
        <p:nvSpPr>
          <p:cNvPr id="36868" name="TextBox 3"/>
          <p:cNvSpPr txBox="1">
            <a:spLocks noChangeArrowheads="1"/>
          </p:cNvSpPr>
          <p:nvPr/>
        </p:nvSpPr>
        <p:spPr bwMode="auto">
          <a:xfrm>
            <a:off x="8480425" y="0"/>
            <a:ext cx="663575" cy="4619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FYI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-128"/>
              </a:rPr>
              <a:t>Network Layout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-128"/>
              </a:rPr>
              <a:t>15 algorithms available through plugins</a:t>
            </a:r>
          </a:p>
          <a:p>
            <a:pPr eaLnBrk="1" hangingPunct="1"/>
            <a:r>
              <a:rPr lang="en-US">
                <a:latin typeface="Calibri" charset="0"/>
                <a:ea typeface="ＭＳ Ｐゴシック" charset="-128"/>
              </a:rPr>
              <a:t>Demo: Move, zoom/pan, rotate, scale, align</a:t>
            </a:r>
          </a:p>
        </p:txBody>
      </p:sp>
      <p:pic>
        <p:nvPicPr>
          <p:cNvPr id="38916" name="Picture 4" descr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13" y="3352800"/>
            <a:ext cx="4497387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 descr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3352800"/>
            <a:ext cx="4506913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TextBox 5"/>
          <p:cNvSpPr txBox="1">
            <a:spLocks noChangeArrowheads="1"/>
          </p:cNvSpPr>
          <p:nvPr/>
        </p:nvSpPr>
        <p:spPr bwMode="auto">
          <a:xfrm>
            <a:off x="8480425" y="0"/>
            <a:ext cx="663575" cy="4619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FYI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1713" y="617538"/>
            <a:ext cx="7146925" cy="624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3"/>
          <p:cNvSpPr>
            <a:spLocks noGrp="1" noChangeArrowheads="1"/>
          </p:cNvSpPr>
          <p:nvPr>
            <p:ph type="title"/>
          </p:nvPr>
        </p:nvSpPr>
        <p:spPr>
          <a:xfrm>
            <a:off x="420688" y="76200"/>
            <a:ext cx="8305800" cy="4873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>
                <a:latin typeface="Calibri" charset="0"/>
                <a:ea typeface="ＭＳ Ｐゴシック" charset="-128"/>
              </a:rPr>
              <a:t>Create Subnetwork</a:t>
            </a:r>
          </a:p>
        </p:txBody>
      </p:sp>
      <p:sp>
        <p:nvSpPr>
          <p:cNvPr id="40964" name="TextBox 3"/>
          <p:cNvSpPr txBox="1">
            <a:spLocks noChangeArrowheads="1"/>
          </p:cNvSpPr>
          <p:nvPr/>
        </p:nvSpPr>
        <p:spPr bwMode="auto">
          <a:xfrm>
            <a:off x="8480425" y="0"/>
            <a:ext cx="663575" cy="4619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FYI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20688" y="76200"/>
            <a:ext cx="8305800" cy="4873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>
                <a:latin typeface="Calibri" charset="0"/>
                <a:ea typeface="ＭＳ Ｐゴシック" charset="-128"/>
              </a:rPr>
              <a:t>Create Subnetwork</a:t>
            </a:r>
          </a:p>
        </p:txBody>
      </p:sp>
      <p:pic>
        <p:nvPicPr>
          <p:cNvPr id="41987" name="Picture 3" descr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3775" y="609600"/>
            <a:ext cx="7154863" cy="623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Box 3"/>
          <p:cNvSpPr txBox="1">
            <a:spLocks noChangeArrowheads="1"/>
          </p:cNvSpPr>
          <p:nvPr/>
        </p:nvSpPr>
        <p:spPr bwMode="auto">
          <a:xfrm>
            <a:off x="8480425" y="0"/>
            <a:ext cx="663575" cy="4619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FYI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-128"/>
              </a:rPr>
              <a:t>Visual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-128"/>
              </a:rPr>
              <a:t>Customized views of experimental data in a network context</a:t>
            </a:r>
          </a:p>
          <a:p>
            <a:pPr eaLnBrk="1" hangingPunct="1"/>
            <a:r>
              <a:rPr lang="en-US">
                <a:latin typeface="Calibri" charset="0"/>
                <a:ea typeface="ＭＳ Ｐゴシック" charset="-128"/>
              </a:rPr>
              <a:t>Network has node and edge attributes</a:t>
            </a:r>
          </a:p>
          <a:p>
            <a:pPr lvl="2" eaLnBrk="1" hangingPunct="1"/>
            <a:r>
              <a:rPr lang="en-US">
                <a:latin typeface="Calibri" charset="0"/>
                <a:ea typeface="ＭＳ Ｐゴシック" charset="-128"/>
              </a:rPr>
              <a:t>E.g. expression data, GO function, interaction type</a:t>
            </a:r>
          </a:p>
          <a:p>
            <a:pPr eaLnBrk="1" hangingPunct="1"/>
            <a:r>
              <a:rPr lang="en-US">
                <a:latin typeface="Calibri" charset="0"/>
                <a:ea typeface="ＭＳ Ｐゴシック" charset="-128"/>
              </a:rPr>
              <a:t>Mapped to visual attributes</a:t>
            </a:r>
          </a:p>
          <a:p>
            <a:pPr lvl="2" eaLnBrk="1" hangingPunct="1"/>
            <a:r>
              <a:rPr lang="en-US">
                <a:latin typeface="Calibri" charset="0"/>
                <a:ea typeface="ＭＳ Ｐゴシック" charset="-128"/>
              </a:rPr>
              <a:t>E.g. node/edge size, shape, colour…</a:t>
            </a:r>
          </a:p>
          <a:p>
            <a:pPr eaLnBrk="1" hangingPunct="1"/>
            <a:r>
              <a:rPr lang="en-US">
                <a:latin typeface="Calibri" charset="0"/>
                <a:ea typeface="ＭＳ Ｐゴシック" charset="-128"/>
              </a:rPr>
              <a:t>E.g. Visualize gene expression data as node colour gradient on the network</a:t>
            </a:r>
          </a:p>
        </p:txBody>
      </p:sp>
      <p:sp>
        <p:nvSpPr>
          <p:cNvPr id="43012" name="TextBox 3"/>
          <p:cNvSpPr txBox="1">
            <a:spLocks noChangeArrowheads="1"/>
          </p:cNvSpPr>
          <p:nvPr/>
        </p:nvSpPr>
        <p:spPr bwMode="auto">
          <a:xfrm>
            <a:off x="8480425" y="0"/>
            <a:ext cx="663575" cy="4619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FYI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Schedule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Day 1</a:t>
            </a:r>
          </a:p>
          <a:p>
            <a:pPr lvl="1"/>
            <a:r>
              <a:rPr lang="en-US" dirty="0" smtClean="0"/>
              <a:t>Course introduction</a:t>
            </a:r>
          </a:p>
          <a:p>
            <a:pPr lvl="1"/>
            <a:r>
              <a:rPr lang="en-US" dirty="0" smtClean="0"/>
              <a:t>Introduction to Cytoscape</a:t>
            </a:r>
          </a:p>
          <a:p>
            <a:pPr lvl="1"/>
            <a:r>
              <a:rPr lang="en-US" dirty="0" smtClean="0"/>
              <a:t>Public seminar</a:t>
            </a:r>
          </a:p>
          <a:p>
            <a:pPr lvl="1"/>
            <a:r>
              <a:rPr lang="en-US" dirty="0" smtClean="0"/>
              <a:t>Cytoscape lectures and labs</a:t>
            </a:r>
          </a:p>
          <a:p>
            <a:r>
              <a:rPr lang="en-US" dirty="0" smtClean="0"/>
              <a:t>Day 2</a:t>
            </a:r>
          </a:p>
          <a:p>
            <a:pPr lvl="1"/>
            <a:r>
              <a:rPr lang="en-US" dirty="0" smtClean="0"/>
              <a:t>Pathway analysis of gene lists lecture</a:t>
            </a:r>
          </a:p>
          <a:p>
            <a:pPr lvl="1"/>
            <a:r>
              <a:rPr lang="en-US" dirty="0" smtClean="0"/>
              <a:t>Cytoscape labs</a:t>
            </a:r>
          </a:p>
          <a:p>
            <a:pPr lvl="1"/>
            <a:r>
              <a:rPr lang="en-US" dirty="0" smtClean="0"/>
              <a:t>Developing Cytoscape plugins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152400"/>
            <a:ext cx="6296025" cy="658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228600"/>
            <a:ext cx="2286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  <a:ea typeface="ＭＳ Ｐゴシック" charset="-128"/>
              </a:rPr>
              <a:t>Visual Style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76200" y="5257800"/>
            <a:ext cx="455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Load “Your Favorite Network”</a:t>
            </a:r>
          </a:p>
        </p:txBody>
      </p:sp>
      <p:sp>
        <p:nvSpPr>
          <p:cNvPr id="45061" name="TextBox 4"/>
          <p:cNvSpPr txBox="1">
            <a:spLocks noChangeArrowheads="1"/>
          </p:cNvSpPr>
          <p:nvPr/>
        </p:nvSpPr>
        <p:spPr bwMode="auto">
          <a:xfrm>
            <a:off x="8480425" y="0"/>
            <a:ext cx="663575" cy="4619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FYI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28600"/>
            <a:ext cx="2286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  <a:ea typeface="ＭＳ Ｐゴシック" charset="-128"/>
              </a:rPr>
              <a:t>Visual Style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76200" y="5257800"/>
            <a:ext cx="49942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Load “Your Favorite Expression”</a:t>
            </a:r>
          </a:p>
          <a:p>
            <a:r>
              <a:rPr lang="en-US" b="1"/>
              <a:t>Dataset</a:t>
            </a: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2575" y="76200"/>
            <a:ext cx="6245225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3419475"/>
            <a:ext cx="18288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TextBox 5"/>
          <p:cNvSpPr txBox="1">
            <a:spLocks noChangeArrowheads="1"/>
          </p:cNvSpPr>
          <p:nvPr/>
        </p:nvSpPr>
        <p:spPr bwMode="auto">
          <a:xfrm>
            <a:off x="8480425" y="0"/>
            <a:ext cx="663575" cy="4619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FYI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85800"/>
            <a:ext cx="9144000" cy="567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43434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  <a:ea typeface="ＭＳ Ｐゴシック" charset="-128"/>
              </a:rPr>
              <a:t>Visual Style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0" y="6461125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/>
              <a:t>Map expression values to node colours using a continuous mapper</a:t>
            </a:r>
          </a:p>
        </p:txBody>
      </p:sp>
      <p:sp>
        <p:nvSpPr>
          <p:cNvPr id="49157" name="TextBox 4"/>
          <p:cNvSpPr txBox="1">
            <a:spLocks noChangeArrowheads="1"/>
          </p:cNvSpPr>
          <p:nvPr/>
        </p:nvSpPr>
        <p:spPr bwMode="auto">
          <a:xfrm>
            <a:off x="8480425" y="0"/>
            <a:ext cx="663575" cy="4619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FYI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28600"/>
            <a:ext cx="2286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  <a:ea typeface="ＭＳ Ｐゴシック" charset="-128"/>
              </a:rPr>
              <a:t>Visual Style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304800" y="5257800"/>
            <a:ext cx="37925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Expression data mapped</a:t>
            </a:r>
          </a:p>
          <a:p>
            <a:r>
              <a:rPr lang="en-US" b="1"/>
              <a:t>to node colours</a:t>
            </a: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62250" y="152400"/>
            <a:ext cx="638175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5" name="TextBox 4"/>
          <p:cNvSpPr txBox="1">
            <a:spLocks noChangeArrowheads="1"/>
          </p:cNvSpPr>
          <p:nvPr/>
        </p:nvSpPr>
        <p:spPr bwMode="auto">
          <a:xfrm>
            <a:off x="8480425" y="0"/>
            <a:ext cx="663575" cy="4619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FYI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76200"/>
            <a:ext cx="5029200" cy="792163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-128"/>
              </a:rPr>
              <a:t>Network Filtering</a:t>
            </a:r>
          </a:p>
        </p:txBody>
      </p:sp>
      <p:pic>
        <p:nvPicPr>
          <p:cNvPr id="53251" name="Picture 3" descr="Picture 5"/>
          <p:cNvPicPr>
            <a:picLocks noChangeAspect="1" noChangeArrowheads="1"/>
          </p:cNvPicPr>
          <p:nvPr/>
        </p:nvPicPr>
        <p:blipFill>
          <a:blip r:embed="rId3"/>
          <a:srcRect b="41673"/>
          <a:stretch>
            <a:fillRect/>
          </a:stretch>
        </p:blipFill>
        <p:spPr bwMode="auto">
          <a:xfrm>
            <a:off x="0" y="838200"/>
            <a:ext cx="9144000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TextBox 3"/>
          <p:cNvSpPr txBox="1">
            <a:spLocks noChangeArrowheads="1"/>
          </p:cNvSpPr>
          <p:nvPr/>
        </p:nvSpPr>
        <p:spPr bwMode="auto">
          <a:xfrm>
            <a:off x="8480425" y="0"/>
            <a:ext cx="663575" cy="4619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FYI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159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  <a:ea typeface="ＭＳ Ｐゴシック" charset="-128"/>
              </a:rPr>
              <a:t>Interaction Database Search</a:t>
            </a:r>
          </a:p>
        </p:txBody>
      </p:sp>
      <p:sp>
        <p:nvSpPr>
          <p:cNvPr id="55299" name="AutoShape 3"/>
          <p:cNvSpPr>
            <a:spLocks noChangeArrowheads="1"/>
          </p:cNvSpPr>
          <p:nvPr/>
        </p:nvSpPr>
        <p:spPr bwMode="auto">
          <a:xfrm flipV="1">
            <a:off x="6172200" y="1143000"/>
            <a:ext cx="990600" cy="762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5300" name="Picture 4" descr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838200"/>
            <a:ext cx="57150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5" descr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1905000"/>
            <a:ext cx="341312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6" descr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3048000"/>
            <a:ext cx="5029200" cy="356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3" name="AutoShape 7"/>
          <p:cNvSpPr>
            <a:spLocks noChangeArrowheads="1"/>
          </p:cNvSpPr>
          <p:nvPr/>
        </p:nvSpPr>
        <p:spPr bwMode="auto">
          <a:xfrm flipH="1" flipV="1">
            <a:off x="4114800" y="2057400"/>
            <a:ext cx="990600" cy="762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4" name="TextBox 7"/>
          <p:cNvSpPr txBox="1">
            <a:spLocks noChangeArrowheads="1"/>
          </p:cNvSpPr>
          <p:nvPr/>
        </p:nvSpPr>
        <p:spPr bwMode="auto">
          <a:xfrm>
            <a:off x="8480425" y="0"/>
            <a:ext cx="663575" cy="4619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FYI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47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extBox 2"/>
          <p:cNvSpPr txBox="1">
            <a:spLocks noChangeArrowheads="1"/>
          </p:cNvSpPr>
          <p:nvPr/>
        </p:nvSpPr>
        <p:spPr bwMode="auto">
          <a:xfrm>
            <a:off x="8480425" y="0"/>
            <a:ext cx="663575" cy="4619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FYI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47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extBox 2"/>
          <p:cNvSpPr txBox="1">
            <a:spLocks noChangeArrowheads="1"/>
          </p:cNvSpPr>
          <p:nvPr/>
        </p:nvSpPr>
        <p:spPr bwMode="auto">
          <a:xfrm>
            <a:off x="8480425" y="0"/>
            <a:ext cx="663575" cy="4619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FYI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Public Seminar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Break 10:30-11:00</a:t>
            </a:r>
          </a:p>
          <a:p>
            <a:r>
              <a:rPr lang="en-US" dirty="0" smtClean="0"/>
              <a:t>Seminar: 11:00-12:00</a:t>
            </a:r>
          </a:p>
          <a:p>
            <a:r>
              <a:rPr lang="en-US" dirty="0" smtClean="0"/>
              <a:t>Lunch: 12:00-13:00</a:t>
            </a:r>
          </a:p>
          <a:p>
            <a:r>
              <a:rPr lang="en-US" dirty="0" smtClean="0"/>
              <a:t>Lab time: 13:00-13:30</a:t>
            </a:r>
            <a:endParaRPr lang="en-US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Time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Try out Cytoscape</a:t>
            </a:r>
          </a:p>
          <a:p>
            <a:endParaRPr lang="en-US" dirty="0" smtClean="0"/>
          </a:p>
          <a:p>
            <a:r>
              <a:rPr lang="en-US" dirty="0" err="1" smtClean="0"/>
              <a:t>http://opentutorials.rbvi.ucsf.edu/index.php/Tutorial:Introduction_to_Cytoscape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Timing: until 13:45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Arial" charset="0"/>
                <a:ea typeface="ＭＳ Ｐゴシック" charset="-128"/>
                <a:cs typeface="ＭＳ Ｐゴシック" charset="-128"/>
              </a:rPr>
              <a:t>Instructor Introductions</a:t>
            </a:r>
          </a:p>
        </p:txBody>
      </p:sp>
      <p:pic>
        <p:nvPicPr>
          <p:cNvPr id="2662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447800"/>
            <a:ext cx="1092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7"/>
          <p:cNvSpPr>
            <a:spLocks noChangeArrowheads="1"/>
          </p:cNvSpPr>
          <p:nvPr/>
        </p:nvSpPr>
        <p:spPr bwMode="auto">
          <a:xfrm>
            <a:off x="1260475" y="1447800"/>
            <a:ext cx="274637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Gary Bader</a:t>
            </a:r>
          </a:p>
          <a:p>
            <a:r>
              <a:rPr lang="en-US" sz="1600"/>
              <a:t>CCBR, University of Toronto</a:t>
            </a:r>
          </a:p>
          <a:p>
            <a:r>
              <a:rPr lang="en-US" sz="1600"/>
              <a:t>http://baderlab.org</a:t>
            </a:r>
          </a:p>
        </p:txBody>
      </p:sp>
      <p:sp>
        <p:nvSpPr>
          <p:cNvPr id="26630" name="Rectangle 8"/>
          <p:cNvSpPr>
            <a:spLocks noChangeArrowheads="1"/>
          </p:cNvSpPr>
          <p:nvPr/>
        </p:nvSpPr>
        <p:spPr bwMode="auto">
          <a:xfrm>
            <a:off x="4659313" y="1371600"/>
            <a:ext cx="271230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/>
              <a:t>Piet </a:t>
            </a:r>
            <a:r>
              <a:rPr lang="en-US" sz="1600" b="1" dirty="0" err="1" smtClean="0"/>
              <a:t>Molenaar</a:t>
            </a:r>
            <a:endParaRPr lang="en-US" sz="1600" b="1" dirty="0" smtClean="0"/>
          </a:p>
          <a:p>
            <a:r>
              <a:rPr lang="en-US" sz="1600" dirty="0" smtClean="0"/>
              <a:t>AMC Human Genetics,</a:t>
            </a:r>
          </a:p>
          <a:p>
            <a:r>
              <a:rPr lang="en-US" sz="1600" dirty="0" smtClean="0"/>
              <a:t>Amsterdam, The Netherlands</a:t>
            </a:r>
          </a:p>
          <a:p>
            <a:r>
              <a:rPr lang="en-US" sz="1600" dirty="0" err="1" smtClean="0"/>
              <a:t>http://humangenetics-amc.nl</a:t>
            </a:r>
            <a:r>
              <a:rPr lang="en-US" sz="1600" dirty="0" smtClean="0"/>
              <a:t>/</a:t>
            </a:r>
            <a:endParaRPr lang="en-US" sz="1600" dirty="0"/>
          </a:p>
        </p:txBody>
      </p:sp>
      <p:sp>
        <p:nvSpPr>
          <p:cNvPr id="26631" name="Rectangle 9"/>
          <p:cNvSpPr>
            <a:spLocks noChangeArrowheads="1"/>
          </p:cNvSpPr>
          <p:nvPr/>
        </p:nvSpPr>
        <p:spPr bwMode="auto">
          <a:xfrm>
            <a:off x="1287463" y="3387725"/>
            <a:ext cx="488807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/>
              <a:t>Aidan Budd</a:t>
            </a:r>
          </a:p>
          <a:p>
            <a:r>
              <a:rPr lang="en-US" sz="1600" dirty="0" smtClean="0"/>
              <a:t>Computational Biologist, Gibson Team, EMBL Heidelberg</a:t>
            </a:r>
          </a:p>
          <a:p>
            <a:r>
              <a:rPr lang="en-US" sz="1600" dirty="0" smtClean="0"/>
              <a:t>http://</a:t>
            </a:r>
            <a:r>
              <a:rPr lang="en-US" sz="1600" dirty="0" err="1" smtClean="0"/>
              <a:t>www.embl.de/~budd</a:t>
            </a:r>
            <a:r>
              <a:rPr lang="en-US" sz="1600" dirty="0" smtClean="0"/>
              <a:t>/</a:t>
            </a:r>
            <a:endParaRPr lang="en-US" sz="1600" dirty="0"/>
          </a:p>
        </p:txBody>
      </p:sp>
      <p:sp>
        <p:nvSpPr>
          <p:cNvPr id="26635" name="Rectangle 13"/>
          <p:cNvSpPr>
            <a:spLocks noChangeArrowheads="1"/>
          </p:cNvSpPr>
          <p:nvPr/>
        </p:nvSpPr>
        <p:spPr bwMode="auto">
          <a:xfrm>
            <a:off x="4749800" y="2436812"/>
            <a:ext cx="2514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Network visualization and analysis using Cytoscape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Developing Cytoscape plugins in Java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26636" name="Rectangle 14"/>
          <p:cNvSpPr>
            <a:spLocks noChangeArrowheads="1"/>
          </p:cNvSpPr>
          <p:nvPr/>
        </p:nvSpPr>
        <p:spPr bwMode="auto">
          <a:xfrm>
            <a:off x="1358900" y="4171950"/>
            <a:ext cx="3657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Course coordinator/organizer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26640" name="Rectangle 8"/>
          <p:cNvSpPr>
            <a:spLocks noChangeArrowheads="1"/>
          </p:cNvSpPr>
          <p:nvPr/>
        </p:nvSpPr>
        <p:spPr bwMode="auto">
          <a:xfrm>
            <a:off x="1404617" y="5063334"/>
            <a:ext cx="647575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/>
              <a:t>Pablo </a:t>
            </a:r>
            <a:r>
              <a:rPr lang="en-US" sz="1600" b="1" dirty="0" err="1" smtClean="0"/>
              <a:t>Minguez</a:t>
            </a:r>
            <a:endParaRPr lang="en-US" sz="1600" b="1" dirty="0" smtClean="0"/>
          </a:p>
          <a:p>
            <a:r>
              <a:rPr lang="en-US" sz="1600" dirty="0" smtClean="0"/>
              <a:t>Postdoctoral Fellow, Bork Group</a:t>
            </a:r>
          </a:p>
          <a:p>
            <a:r>
              <a:rPr lang="en-US" sz="1600" dirty="0" smtClean="0"/>
              <a:t>EMBL Heidelberg</a:t>
            </a:r>
          </a:p>
          <a:p>
            <a:r>
              <a:rPr lang="en-US" sz="1600" dirty="0" smtClean="0"/>
              <a:t>http://</a:t>
            </a:r>
            <a:r>
              <a:rPr lang="en-US" sz="1600" dirty="0" err="1" smtClean="0"/>
              <a:t>www.embl.de/research/units/scb/bork/members/?s_personId</a:t>
            </a:r>
            <a:r>
              <a:rPr lang="en-US" sz="1600" dirty="0" smtClean="0"/>
              <a:t>=6034</a:t>
            </a:r>
            <a:endParaRPr lang="en-US" sz="16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287" y="1291828"/>
            <a:ext cx="1357313" cy="1017985"/>
          </a:xfrm>
          <a:prstGeom prst="rect">
            <a:avLst/>
          </a:prstGeom>
        </p:spPr>
      </p:pic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1492250" y="2309813"/>
            <a:ext cx="25146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Network visualization and analysis using Cytoscape lectures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" y="3387725"/>
            <a:ext cx="1033536" cy="1235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658" y="5012375"/>
            <a:ext cx="1014142" cy="1144999"/>
          </a:xfrm>
          <a:prstGeom prst="rect">
            <a:avLst/>
          </a:prstGeom>
        </p:spPr>
      </p:pic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1492250" y="6157374"/>
            <a:ext cx="3657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Assisting with labs, Cytoscape user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-128"/>
              </a:rPr>
              <a:t>Tips and Tricks</a:t>
            </a:r>
          </a:p>
        </p:txBody>
      </p:sp>
      <p:sp>
        <p:nvSpPr>
          <p:cNvPr id="10243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z="2400" dirty="0" smtClean="0">
                <a:latin typeface="Calibri" charset="0"/>
                <a:ea typeface="ＭＳ Ｐゴシック" charset="-128"/>
              </a:rPr>
              <a:t>Gary Bader</a:t>
            </a:r>
            <a:endParaRPr lang="en-US" sz="2400" dirty="0">
              <a:latin typeface="Calibri" charset="0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Tips &amp; Tricks</a:t>
            </a:r>
          </a:p>
        </p:txBody>
      </p:sp>
      <p:sp>
        <p:nvSpPr>
          <p:cNvPr id="4608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mtClean="0"/>
              <a:t>“Root graph”</a:t>
            </a:r>
          </a:p>
          <a:p>
            <a:pPr lvl="1"/>
            <a:r>
              <a:rPr lang="en-US" smtClean="0">
                <a:ea typeface="ＭＳ Ｐゴシック" charset="-128"/>
              </a:rPr>
              <a:t>“There is one graph to rule them all….”</a:t>
            </a:r>
          </a:p>
          <a:p>
            <a:pPr lvl="1"/>
            <a:r>
              <a:rPr lang="en-US" smtClean="0">
                <a:ea typeface="ＭＳ Ｐゴシック" charset="-128"/>
              </a:rPr>
              <a:t>The networks in Cytoscape are all “views” on a single graph.</a:t>
            </a:r>
          </a:p>
          <a:p>
            <a:pPr lvl="1"/>
            <a:r>
              <a:rPr lang="en-US" smtClean="0">
                <a:ea typeface="ＭＳ Ｐゴシック" charset="-128"/>
              </a:rPr>
              <a:t>Changing the attribute for a node in one network </a:t>
            </a:r>
            <a:r>
              <a:rPr lang="en-US" i="1" smtClean="0">
                <a:ea typeface="ＭＳ Ｐゴシック" charset="-128"/>
              </a:rPr>
              <a:t>will</a:t>
            </a:r>
            <a:r>
              <a:rPr lang="en-US" smtClean="0">
                <a:ea typeface="ＭＳ Ｐゴシック" charset="-128"/>
              </a:rPr>
              <a:t> also change that attribute for a node with the same ID in all other loaded networks</a:t>
            </a:r>
          </a:p>
          <a:p>
            <a:pPr lvl="1"/>
            <a:r>
              <a:rPr lang="en-US" smtClean="0">
                <a:ea typeface="ＭＳ Ｐゴシック" charset="-128"/>
              </a:rPr>
              <a:t>There is no way to “copy” a node and keep the same ID</a:t>
            </a:r>
          </a:p>
          <a:p>
            <a:pPr lvl="1"/>
            <a:r>
              <a:rPr lang="en-US" smtClean="0">
                <a:ea typeface="ＭＳ Ｐゴシック" charset="-128"/>
              </a:rPr>
              <a:t>Make a copy of the session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Tips &amp; Tricks</a:t>
            </a:r>
          </a:p>
        </p:txBody>
      </p:sp>
      <p:sp>
        <p:nvSpPr>
          <p:cNvPr id="47107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mtClean="0"/>
              <a:t>Network views</a:t>
            </a:r>
          </a:p>
          <a:p>
            <a:pPr lvl="1"/>
            <a:r>
              <a:rPr lang="en-US" smtClean="0">
                <a:ea typeface="ＭＳ Ｐゴシック" charset="-128"/>
              </a:rPr>
              <a:t>When you open a large network, you will not get a view by default</a:t>
            </a:r>
          </a:p>
          <a:p>
            <a:pPr lvl="1"/>
            <a:r>
              <a:rPr lang="en-US" smtClean="0">
                <a:ea typeface="ＭＳ Ｐゴシック" charset="-128"/>
              </a:rPr>
              <a:t>To improve interactive performance, Cytoscape has the concept of “Levels of Detail”</a:t>
            </a:r>
          </a:p>
          <a:p>
            <a:pPr lvl="2"/>
            <a:r>
              <a:rPr lang="en-US" smtClean="0">
                <a:ea typeface="ＭＳ Ｐゴシック" charset="-128"/>
              </a:rPr>
              <a:t>Some visual attributes will only be apparent when you zoom in</a:t>
            </a:r>
          </a:p>
          <a:p>
            <a:pPr lvl="2"/>
            <a:r>
              <a:rPr lang="en-US" smtClean="0">
                <a:ea typeface="ＭＳ Ｐゴシック" charset="-128"/>
              </a:rPr>
              <a:t>The level of detail for various attributes can be changed in the preferences</a:t>
            </a:r>
          </a:p>
          <a:p>
            <a:pPr lvl="2"/>
            <a:r>
              <a:rPr lang="en-US" smtClean="0">
                <a:ea typeface="ＭＳ Ｐゴシック" charset="-128"/>
              </a:rPr>
              <a:t>To see what things will look like at full detail:</a:t>
            </a:r>
          </a:p>
          <a:p>
            <a:pPr lvl="3"/>
            <a:r>
              <a:rPr lang="en-US" smtClean="0">
                <a:ea typeface="ＭＳ Ｐゴシック" charset="-128"/>
              </a:rPr>
              <a:t>View</a:t>
            </a:r>
            <a:r>
              <a:rPr lang="en-US" smtClean="0">
                <a:ea typeface="ＭＳ Ｐゴシック" charset="-128"/>
                <a:sym typeface="Wingdings" charset="2"/>
              </a:rPr>
              <a:t>Show Graphics Details</a:t>
            </a:r>
            <a:endParaRPr lang="en-US" smtClean="0">
              <a:ea typeface="ＭＳ Ｐゴシック" charset="-128"/>
            </a:endParaRPr>
          </a:p>
          <a:p>
            <a:pPr lvl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Tips &amp; Tricks</a:t>
            </a:r>
          </a:p>
        </p:txBody>
      </p:sp>
      <p:sp>
        <p:nvSpPr>
          <p:cNvPr id="48131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Sessions</a:t>
            </a:r>
          </a:p>
          <a:p>
            <a:pPr lvl="1"/>
            <a:r>
              <a:rPr lang="en-US" smtClean="0">
                <a:ea typeface="ＭＳ Ｐゴシック" charset="-128"/>
              </a:rPr>
              <a:t>Sessions save pretty much everything:</a:t>
            </a:r>
          </a:p>
          <a:p>
            <a:pPr lvl="2"/>
            <a:r>
              <a:rPr lang="en-US" smtClean="0">
                <a:ea typeface="ＭＳ Ｐゴシック" charset="-128"/>
              </a:rPr>
              <a:t>Networks</a:t>
            </a:r>
          </a:p>
          <a:p>
            <a:pPr lvl="2"/>
            <a:r>
              <a:rPr lang="en-US" smtClean="0">
                <a:ea typeface="ＭＳ Ｐゴシック" charset="-128"/>
              </a:rPr>
              <a:t>Properties</a:t>
            </a:r>
          </a:p>
          <a:p>
            <a:pPr lvl="2"/>
            <a:r>
              <a:rPr lang="en-US" smtClean="0">
                <a:ea typeface="ＭＳ Ｐゴシック" charset="-128"/>
              </a:rPr>
              <a:t>Visual styles</a:t>
            </a:r>
          </a:p>
          <a:p>
            <a:pPr lvl="2"/>
            <a:r>
              <a:rPr lang="en-US" smtClean="0">
                <a:ea typeface="ＭＳ Ｐゴシック" charset="-128"/>
              </a:rPr>
              <a:t>Screen sizes</a:t>
            </a:r>
          </a:p>
          <a:p>
            <a:pPr lvl="1"/>
            <a:r>
              <a:rPr lang="en-US" smtClean="0">
                <a:ea typeface="ＭＳ Ｐゴシック" charset="-128"/>
              </a:rPr>
              <a:t>Saving a session on a large screen may require some resizing when opened on your laptop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Tips &amp; Tricks</a:t>
            </a:r>
          </a:p>
        </p:txBody>
      </p:sp>
      <p:sp>
        <p:nvSpPr>
          <p:cNvPr id="49155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mtClean="0"/>
              <a:t>Logging</a:t>
            </a:r>
          </a:p>
          <a:p>
            <a:pPr lvl="1"/>
            <a:r>
              <a:rPr lang="en-US" smtClean="0">
                <a:ea typeface="ＭＳ Ｐゴシック" charset="-128"/>
              </a:rPr>
              <a:t>By default, Cytoscape writes it’s logs to the Error Dialog: Help</a:t>
            </a:r>
            <a:r>
              <a:rPr lang="en-US" smtClean="0">
                <a:ea typeface="ＭＳ Ｐゴシック" charset="-128"/>
                <a:sym typeface="Wingdings" charset="2"/>
              </a:rPr>
              <a:t>Error Dialog</a:t>
            </a:r>
          </a:p>
          <a:p>
            <a:pPr lvl="1"/>
            <a:r>
              <a:rPr lang="en-US" smtClean="0">
                <a:ea typeface="ＭＳ Ｐゴシック" charset="-128"/>
                <a:sym typeface="Wingdings" charset="2"/>
              </a:rPr>
              <a:t>Can change a preference to write it to the console</a:t>
            </a:r>
          </a:p>
          <a:p>
            <a:pPr lvl="2"/>
            <a:r>
              <a:rPr lang="en-US" smtClean="0">
                <a:ea typeface="ＭＳ Ｐゴシック" charset="-128"/>
                <a:sym typeface="Wingdings" charset="2"/>
              </a:rPr>
              <a:t>EditPreferencesProperties…</a:t>
            </a:r>
          </a:p>
          <a:p>
            <a:pPr lvl="2"/>
            <a:r>
              <a:rPr lang="en-US" smtClean="0">
                <a:ea typeface="ＭＳ Ｐゴシック" charset="-128"/>
                <a:sym typeface="Wingdings" charset="2"/>
              </a:rPr>
              <a:t>Set logger.console to true</a:t>
            </a:r>
          </a:p>
          <a:p>
            <a:pPr lvl="2"/>
            <a:r>
              <a:rPr lang="en-US" smtClean="0">
                <a:ea typeface="ＭＳ Ｐゴシック" charset="-128"/>
                <a:sym typeface="Wingdings" charset="2"/>
              </a:rPr>
              <a:t>Don’t forget to save your preferences</a:t>
            </a:r>
          </a:p>
          <a:p>
            <a:pPr lvl="2"/>
            <a:r>
              <a:rPr lang="en-US" smtClean="0">
                <a:ea typeface="ＭＳ Ｐゴシック" charset="-128"/>
                <a:sym typeface="Wingdings" charset="2"/>
              </a:rPr>
              <a:t>Restart Cytoscape</a:t>
            </a:r>
          </a:p>
          <a:p>
            <a:pPr lvl="1"/>
            <a:r>
              <a:rPr lang="en-US" smtClean="0">
                <a:ea typeface="ＭＳ Ｐゴシック" charset="-128"/>
                <a:sym typeface="Wingdings" charset="2"/>
              </a:rPr>
              <a:t>(can also turn on debugging: cytoscape.debug, but I don’t recommend it)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Tips &amp; Tricks</a:t>
            </a:r>
          </a:p>
        </p:txBody>
      </p:sp>
      <p:sp>
        <p:nvSpPr>
          <p:cNvPr id="50179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mtClean="0"/>
              <a:t>Memory</a:t>
            </a:r>
          </a:p>
          <a:p>
            <a:pPr lvl="1"/>
            <a:r>
              <a:rPr lang="en-US" smtClean="0">
                <a:ea typeface="ＭＳ Ｐゴシック" charset="-128"/>
              </a:rPr>
              <a:t>Cytoscape uses lots of it</a:t>
            </a:r>
          </a:p>
          <a:p>
            <a:pPr lvl="1"/>
            <a:r>
              <a:rPr lang="en-US" smtClean="0">
                <a:ea typeface="ＭＳ Ｐゴシック" charset="-128"/>
              </a:rPr>
              <a:t>Doesn’t like to let go of it</a:t>
            </a:r>
          </a:p>
          <a:p>
            <a:pPr lvl="1"/>
            <a:r>
              <a:rPr lang="en-US" smtClean="0">
                <a:ea typeface="ＭＳ Ｐゴシック" charset="-128"/>
              </a:rPr>
              <a:t>An occasional restart when working with large networks is a good thing</a:t>
            </a:r>
          </a:p>
          <a:p>
            <a:pPr lvl="1"/>
            <a:r>
              <a:rPr lang="en-US" smtClean="0">
                <a:ea typeface="ＭＳ Ｐゴシック" charset="-128"/>
              </a:rPr>
              <a:t>Destroy views when you don’t need them</a:t>
            </a:r>
          </a:p>
          <a:p>
            <a:pPr lvl="1"/>
            <a:r>
              <a:rPr lang="en-US" smtClean="0">
                <a:ea typeface="ＭＳ Ｐゴシック" charset="-128"/>
              </a:rPr>
              <a:t>Java doesn’t give us a good way to get the memory right at start time</a:t>
            </a:r>
          </a:p>
          <a:p>
            <a:pPr lvl="2"/>
            <a:r>
              <a:rPr lang="en-US" smtClean="0">
                <a:ea typeface="ＭＳ Ｐゴシック" charset="-128"/>
              </a:rPr>
              <a:t>Cytoscape 2.7 does a much better job at “guessing” good default memory sizes than previous versions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Tips &amp; Tricks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000" smtClean="0"/>
              <a:t>.cytoscape directory</a:t>
            </a:r>
          </a:p>
          <a:p>
            <a:pPr lvl="1"/>
            <a:r>
              <a:rPr lang="en-US" sz="2600" smtClean="0">
                <a:ea typeface="ＭＳ Ｐゴシック" charset="-128"/>
              </a:rPr>
              <a:t>Your defaults and any plugins downloaded from the plugin manager will go here</a:t>
            </a:r>
          </a:p>
          <a:p>
            <a:pPr lvl="1"/>
            <a:r>
              <a:rPr lang="en-US" sz="2600" smtClean="0">
                <a:ea typeface="ＭＳ Ｐゴシック" charset="-128"/>
              </a:rPr>
              <a:t>Sometimes, if things get really messed up, deleting (or renaming) this directory can give you a “clean slate”</a:t>
            </a:r>
          </a:p>
          <a:p>
            <a:r>
              <a:rPr lang="en-US" sz="3000" smtClean="0"/>
              <a:t>Plugin manager</a:t>
            </a:r>
          </a:p>
          <a:p>
            <a:pPr lvl="1"/>
            <a:r>
              <a:rPr lang="en-US" sz="2600" smtClean="0">
                <a:ea typeface="ＭＳ Ｐゴシック" charset="-128"/>
              </a:rPr>
              <a:t>“Outdated” doesn’t necessarily mean “won’t work”</a:t>
            </a:r>
          </a:p>
          <a:p>
            <a:pPr lvl="1"/>
            <a:r>
              <a:rPr lang="en-US" sz="2600" smtClean="0">
                <a:ea typeface="ＭＳ Ｐゴシック" charset="-128"/>
              </a:rPr>
              <a:t>Plugin authors don’t always update their plugins immediately after new releases</a:t>
            </a:r>
          </a:p>
          <a:p>
            <a:pPr lvl="1"/>
            <a:r>
              <a:rPr lang="en-US" sz="2600" smtClean="0">
                <a:ea typeface="ＭＳ Ｐゴシック" charset="-128"/>
              </a:rPr>
              <a:t>Click on “Show outdated plugins” to see the entire list of plugins.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Cytoscape Workflow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Piet </a:t>
            </a:r>
            <a:r>
              <a:rPr lang="en-US" dirty="0" err="1" smtClean="0"/>
              <a:t>Molenaar</a:t>
            </a:r>
            <a:endParaRPr lang="en-US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humangenetics-amc.nl</a:t>
            </a:r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title"/>
          </p:nvPr>
        </p:nvSpPr>
        <p:spPr>
          <a:xfrm>
            <a:off x="2567521" y="158416"/>
            <a:ext cx="5392800" cy="368679"/>
          </a:xfrm>
          <a:ln/>
        </p:spPr>
        <p:txBody>
          <a:bodyPr rIns="0" anchor="ctr">
            <a:normAutofit fontScale="90000"/>
          </a:bodyPr>
          <a:lstStyle/>
          <a:p>
            <a:pPr defTabSz="828013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</a:tabLst>
            </a:pPr>
            <a:r>
              <a:rPr lang="en-US" dirty="0"/>
              <a:t>Cytoscape Workflow</a:t>
            </a:r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921" y="1244291"/>
            <a:ext cx="8229600" cy="5173023"/>
          </a:xfrm>
          <a:ln/>
        </p:spPr>
        <p:txBody>
          <a:bodyPr rIns="0"/>
          <a:lstStyle/>
          <a:p>
            <a:pPr marL="472327" indent="-374406" defTabSz="828013">
              <a:buSzPct val="99000"/>
              <a:buFont typeface="Wingdings" charset="2"/>
              <a:buAutoNum type="arabicPeriod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dirty="0"/>
              <a:t>Load Networks  </a:t>
            </a:r>
            <a:r>
              <a:rPr lang="en-US" sz="1600" dirty="0"/>
              <a:t>(Import network data into Cytoscape)‏</a:t>
            </a:r>
          </a:p>
          <a:p>
            <a:pPr marL="472327" indent="-374406" defTabSz="828013">
              <a:buSzPct val="99000"/>
              <a:buFont typeface="Wingdings" charset="2"/>
              <a:buAutoNum type="arabicPeriod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dirty="0"/>
              <a:t>Load Attributes  </a:t>
            </a:r>
            <a:r>
              <a:rPr lang="en-US" sz="1600" dirty="0"/>
              <a:t>(Get data </a:t>
            </a:r>
            <a:r>
              <a:rPr lang="en-US" sz="1600" dirty="0">
                <a:latin typeface="Arial Italic" charset="0"/>
                <a:sym typeface="Arial Italic" charset="0"/>
              </a:rPr>
              <a:t>about</a:t>
            </a:r>
            <a:r>
              <a:rPr lang="en-US" sz="1600" dirty="0"/>
              <a:t> networks into Cytoscape)‏</a:t>
            </a:r>
          </a:p>
          <a:p>
            <a:pPr marL="472327" indent="-374406" defTabSz="828013">
              <a:buSzPct val="99000"/>
              <a:buFont typeface="Wingdings" charset="2"/>
              <a:buAutoNum type="arabicPeriod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dirty="0"/>
              <a:t>Analyze and Visualize Networks </a:t>
            </a:r>
          </a:p>
          <a:p>
            <a:pPr marL="472327" indent="-374406" defTabSz="828013">
              <a:buSzPct val="99000"/>
              <a:buFont typeface="Wingdings" charset="2"/>
              <a:buAutoNum type="arabicPeriod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dirty="0"/>
              <a:t>Prepare for Publication</a:t>
            </a:r>
          </a:p>
          <a:p>
            <a:pPr marL="472327" indent="-374406" defTabSz="828013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dirty="0"/>
              <a:t>A specific example of this workflow:</a:t>
            </a:r>
          </a:p>
          <a:p>
            <a:pPr marL="781932" lvl="1" indent="-259204" defTabSz="828013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sz="1800" dirty="0"/>
              <a:t>Cline, et al. “Integration of biological networks and gene expression data using Cytoscape”, </a:t>
            </a:r>
            <a:r>
              <a:rPr lang="en-US" sz="1800" dirty="0">
                <a:latin typeface="Arial Bold Italic" charset="0"/>
                <a:sym typeface="Arial Bold Italic" charset="0"/>
              </a:rPr>
              <a:t>Nature Protocols</a:t>
            </a:r>
            <a:r>
              <a:rPr lang="en-US" sz="1800" dirty="0"/>
              <a:t>, 2, 2366-2382 (2007).</a:t>
            </a:r>
          </a:p>
        </p:txBody>
      </p:sp>
      <p:pic>
        <p:nvPicPr>
          <p:cNvPr id="9114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1041" y="5373205"/>
            <a:ext cx="8235360" cy="77336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humangenetics-amc.nl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921" y="845369"/>
            <a:ext cx="8269920" cy="368679"/>
          </a:xfrm>
          <a:ln/>
        </p:spPr>
        <p:txBody>
          <a:bodyPr rIns="0" anchor="ctr">
            <a:normAutofit fontScale="90000"/>
          </a:bodyPr>
          <a:lstStyle/>
          <a:p>
            <a:pPr defTabSz="828013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</a:tabLst>
            </a:pPr>
            <a:r>
              <a:rPr lang="en-US" dirty="0"/>
              <a:t>All kinds of network data…</a:t>
            </a:r>
          </a:p>
        </p:txBody>
      </p:sp>
      <p:sp>
        <p:nvSpPr>
          <p:cNvPr id="10138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702720" y="1330700"/>
            <a:ext cx="7770240" cy="4055466"/>
          </a:xfrm>
          <a:ln/>
        </p:spPr>
        <p:txBody>
          <a:bodyPr rIns="0"/>
          <a:lstStyle/>
          <a:p>
            <a:pPr marL="391686" indent="-293764" defTabSz="828013">
              <a:lnSpc>
                <a:spcPct val="84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dirty="0"/>
              <a:t>Physical interactions</a:t>
            </a:r>
          </a:p>
          <a:p>
            <a:pPr marL="781932" lvl="1" indent="-259204" defTabSz="828013">
              <a:lnSpc>
                <a:spcPct val="84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dirty="0"/>
              <a:t>Protein – Protein interactions </a:t>
            </a:r>
          </a:p>
          <a:p>
            <a:pPr marL="781932" lvl="1" indent="-259204" defTabSz="828013">
              <a:lnSpc>
                <a:spcPct val="84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dirty="0"/>
              <a:t>Protein – DNA interactions</a:t>
            </a:r>
          </a:p>
          <a:p>
            <a:pPr marL="781932" lvl="1" indent="-259204" defTabSz="828013">
              <a:lnSpc>
                <a:spcPct val="84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dirty="0"/>
              <a:t>Metabolic interactions</a:t>
            </a:r>
          </a:p>
          <a:p>
            <a:pPr marL="391686" indent="-293764" defTabSz="828013">
              <a:lnSpc>
                <a:spcPct val="84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dirty="0"/>
              <a:t>Functional interactions</a:t>
            </a:r>
          </a:p>
          <a:p>
            <a:pPr marL="781932" lvl="1" indent="-259204" defTabSz="828013">
              <a:lnSpc>
                <a:spcPct val="84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dirty="0"/>
              <a:t>Co-expression relations</a:t>
            </a:r>
          </a:p>
          <a:p>
            <a:pPr marL="781932" lvl="1" indent="-259204" defTabSz="828013">
              <a:lnSpc>
                <a:spcPct val="84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dirty="0"/>
              <a:t>Genetic interactions</a:t>
            </a:r>
          </a:p>
          <a:p>
            <a:pPr marL="781932" lvl="1" indent="-259204" defTabSz="828013">
              <a:lnSpc>
                <a:spcPct val="84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dirty="0"/>
              <a:t>Knockout/</a:t>
            </a:r>
            <a:r>
              <a:rPr lang="en-US" dirty="0" err="1"/>
              <a:t>siRNA</a:t>
            </a:r>
            <a:r>
              <a:rPr lang="en-US" dirty="0"/>
              <a:t> – targets   </a:t>
            </a:r>
          </a:p>
        </p:txBody>
      </p:sp>
      <p:pic>
        <p:nvPicPr>
          <p:cNvPr id="101382" name="Picture 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8640" y="5502819"/>
            <a:ext cx="7175520" cy="56021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-128"/>
              </a:rPr>
              <a:t>Participant Introductions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-128"/>
              </a:rPr>
              <a:t>Where are you from?</a:t>
            </a:r>
          </a:p>
          <a:p>
            <a:pPr eaLnBrk="1" hangingPunct="1"/>
            <a:r>
              <a:rPr lang="en-US" dirty="0">
                <a:latin typeface="Calibri" charset="0"/>
                <a:ea typeface="ＭＳ Ｐゴシック" charset="-128"/>
              </a:rPr>
              <a:t>What research do you do?</a:t>
            </a:r>
            <a:endParaRPr lang="en-US" dirty="0" smtClean="0">
              <a:latin typeface="Calibri" charset="0"/>
              <a:ea typeface="ＭＳ Ｐゴシック" charset="-128"/>
            </a:endParaRPr>
          </a:p>
          <a:p>
            <a:pPr eaLnBrk="1" hangingPunct="1"/>
            <a:r>
              <a:rPr lang="en-US" dirty="0" smtClean="0">
                <a:latin typeface="Calibri" charset="0"/>
                <a:ea typeface="ＭＳ Ｐゴシック" charset="-128"/>
              </a:rPr>
              <a:t>Where does your gene list or network come from? (i.e. what type of experiment?)</a:t>
            </a:r>
          </a:p>
          <a:p>
            <a:pPr eaLnBrk="1" hangingPunct="1">
              <a:buFontTx/>
              <a:buNone/>
            </a:pPr>
            <a:endParaRPr lang="en-US" dirty="0" smtClean="0">
              <a:solidFill>
                <a:srgbClr val="FF0000"/>
              </a:solidFill>
              <a:latin typeface="Calibri" charset="0"/>
              <a:ea typeface="ＭＳ Ｐゴシック" charset="-128"/>
            </a:endParaRPr>
          </a:p>
          <a:p>
            <a:pPr eaLnBrk="1" hangingPunct="1">
              <a:buFontTx/>
              <a:buNone/>
            </a:pPr>
            <a:r>
              <a:rPr lang="en-US" dirty="0" smtClean="0">
                <a:solidFill>
                  <a:srgbClr val="FF0000"/>
                </a:solidFill>
                <a:latin typeface="Calibri" charset="0"/>
                <a:ea typeface="ＭＳ Ｐゴシック" charset="-128"/>
              </a:rPr>
              <a:t>	1 </a:t>
            </a:r>
            <a:r>
              <a:rPr lang="en-US" dirty="0">
                <a:solidFill>
                  <a:srgbClr val="FF0000"/>
                </a:solidFill>
                <a:latin typeface="Calibri" charset="0"/>
                <a:ea typeface="ＭＳ Ｐゴシック" charset="-128"/>
              </a:rPr>
              <a:t>Minute Each</a:t>
            </a:r>
          </a:p>
        </p:txBody>
      </p:sp>
      <p:pic>
        <p:nvPicPr>
          <p:cNvPr id="2765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9901" y="3674078"/>
            <a:ext cx="2141538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98646"/>
            <a:ext cx="8229600" cy="810918"/>
          </a:xfrm>
          <a:ln/>
        </p:spPr>
        <p:txBody>
          <a:bodyPr rIns="0" anchor="ctr">
            <a:normAutofit/>
          </a:bodyPr>
          <a:lstStyle/>
          <a:p>
            <a:pPr defTabSz="828013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</a:tabLst>
            </a:pPr>
            <a:r>
              <a:rPr lang="en-US" dirty="0" smtClean="0"/>
              <a:t>Pre</a:t>
            </a:r>
            <a:r>
              <a:rPr lang="en-US" dirty="0"/>
              <a:t>-formatted Network Files </a:t>
            </a:r>
          </a:p>
        </p:txBody>
      </p:sp>
      <p:sp>
        <p:nvSpPr>
          <p:cNvPr id="10240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009564"/>
            <a:ext cx="8229600" cy="4525963"/>
          </a:xfrm>
          <a:ln/>
        </p:spPr>
        <p:txBody>
          <a:bodyPr rIns="0">
            <a:normAutofit fontScale="92500" lnSpcReduction="10000"/>
          </a:bodyPr>
          <a:lstStyle/>
          <a:p>
            <a:pPr marL="391686" indent="-293764" defTabSz="828013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dirty="0"/>
              <a:t>Cytoscape supports many popular file formats:</a:t>
            </a:r>
          </a:p>
          <a:p>
            <a:pPr marL="781932" lvl="1" indent="-259204" defTabSz="828013">
              <a:buFont typeface="Wingdings" charset="2"/>
              <a:buChar char="Ø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dirty="0"/>
              <a:t>SIF </a:t>
            </a:r>
            <a:r>
              <a:rPr lang="en-US" sz="1600" dirty="0"/>
              <a:t>(Simple Interaction Format)‏</a:t>
            </a:r>
          </a:p>
          <a:p>
            <a:pPr marL="781932" lvl="1" indent="-259204" defTabSz="828013">
              <a:buFont typeface="Wingdings" charset="2"/>
              <a:buChar char="Ø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dirty="0"/>
              <a:t>GML </a:t>
            </a:r>
            <a:r>
              <a:rPr lang="en-US" sz="1600" dirty="0"/>
              <a:t>(Graph Markup Language)‏</a:t>
            </a:r>
          </a:p>
          <a:p>
            <a:pPr marL="781932" lvl="1" indent="-259204" defTabSz="828013">
              <a:buFont typeface="Wingdings" charset="2"/>
              <a:buChar char="Ø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dirty="0"/>
              <a:t>XGMML </a:t>
            </a:r>
            <a:r>
              <a:rPr lang="en-US" sz="1600" dirty="0"/>
              <a:t>(</a:t>
            </a:r>
            <a:r>
              <a:rPr lang="en-US" sz="1600" dirty="0" err="1"/>
              <a:t>eXtensible</a:t>
            </a:r>
            <a:r>
              <a:rPr lang="en-US" sz="1600" dirty="0"/>
              <a:t> Graph Markup and Modeling Language)‏</a:t>
            </a:r>
          </a:p>
          <a:p>
            <a:pPr marL="781932" lvl="1" indent="-259204" defTabSz="828013">
              <a:buFont typeface="Wingdings" charset="2"/>
              <a:buChar char="Ø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dirty="0" smtClean="0"/>
              <a:t>BioPAX </a:t>
            </a:r>
            <a:r>
              <a:rPr lang="en-US" sz="1600" dirty="0"/>
              <a:t>(Biological Pathway Data)‏</a:t>
            </a:r>
          </a:p>
          <a:p>
            <a:pPr marL="781932" lvl="1" indent="-259204" defTabSz="828013">
              <a:buFont typeface="Wingdings" charset="2"/>
              <a:buChar char="Ø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dirty="0"/>
              <a:t>PSI-MI 1 &amp; 2.5 </a:t>
            </a:r>
            <a:r>
              <a:rPr lang="en-US" sz="1600" dirty="0"/>
              <a:t>(Protein Standards Initiative)‏</a:t>
            </a:r>
          </a:p>
          <a:p>
            <a:pPr marL="781932" lvl="1" indent="-259204" defTabSz="828013">
              <a:buFont typeface="Wingdings" charset="2"/>
              <a:buChar char="Ø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dirty="0"/>
              <a:t>SBML Level 2 </a:t>
            </a:r>
            <a:r>
              <a:rPr lang="en-US" sz="1600" dirty="0"/>
              <a:t>(Systems Biology Markup Language</a:t>
            </a:r>
            <a:r>
              <a:rPr lang="en-US" sz="1600" dirty="0" smtClean="0"/>
              <a:t>)‏</a:t>
            </a:r>
            <a:endParaRPr lang="en-US" dirty="0" smtClean="0"/>
          </a:p>
          <a:p>
            <a:pPr marL="781932" lvl="1" indent="-259204" defTabSz="828013">
              <a:buFont typeface="Wingdings" charset="2"/>
              <a:buChar char="Ø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dirty="0" smtClean="0"/>
              <a:t>KGML </a:t>
            </a:r>
            <a:r>
              <a:rPr lang="en-US" sz="1600" dirty="0" smtClean="0"/>
              <a:t>(KEGG Markup Language)‏</a:t>
            </a:r>
            <a:endParaRPr lang="en-US" dirty="0" smtClean="0"/>
          </a:p>
          <a:p>
            <a:pPr marL="391686" indent="-293764" defTabSz="828013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dirty="0" smtClean="0"/>
              <a:t>Available </a:t>
            </a:r>
            <a:r>
              <a:rPr lang="en-US" dirty="0"/>
              <a:t>for download from data sources  (URLs, web-services, formatted table files)</a:t>
            </a:r>
          </a:p>
        </p:txBody>
      </p:sp>
      <p:pic>
        <p:nvPicPr>
          <p:cNvPr id="102406" name="Picture 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8640" y="6126163"/>
            <a:ext cx="7175520" cy="56021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humangenetics-amc.nl</a:t>
            </a:r>
          </a:p>
        </p:txBody>
      </p:sp>
      <p:sp>
        <p:nvSpPr>
          <p:cNvPr id="104452" name="Rectangle 4"/>
          <p:cNvSpPr>
            <a:spLocks noGrp="1" noChangeArrowheads="1"/>
          </p:cNvSpPr>
          <p:nvPr>
            <p:ph type="title"/>
          </p:nvPr>
        </p:nvSpPr>
        <p:spPr>
          <a:xfrm>
            <a:off x="2774880" y="30243"/>
            <a:ext cx="5045760" cy="645188"/>
          </a:xfrm>
          <a:ln/>
        </p:spPr>
        <p:txBody>
          <a:bodyPr rIns="0" anchor="ctr">
            <a:normAutofit fontScale="90000"/>
          </a:bodyPr>
          <a:lstStyle/>
          <a:p>
            <a:pPr defTabSz="828013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</a:tabLst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Internet Databases</a:t>
            </a:r>
          </a:p>
        </p:txBody>
      </p:sp>
      <p:sp>
        <p:nvSpPr>
          <p:cNvPr id="10445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707040" y="1175163"/>
            <a:ext cx="3801600" cy="4977163"/>
          </a:xfrm>
          <a:ln/>
        </p:spPr>
        <p:txBody>
          <a:bodyPr rIns="0"/>
          <a:lstStyle/>
          <a:p>
            <a:pPr marL="391686" indent="-293764" defTabSz="828013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sz="2000" dirty="0"/>
              <a:t>Cytoscape version 2.6 </a:t>
            </a:r>
          </a:p>
          <a:p>
            <a:pPr marL="781932" lvl="1" indent="-259204" defTabSz="828013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sz="1800" dirty="0"/>
              <a:t>web service clients: import networks directly from several trusted internet resources</a:t>
            </a:r>
          </a:p>
          <a:p>
            <a:pPr marL="781932" lvl="1" indent="-259204" defTabSz="828013">
              <a:spcBef>
                <a:spcPts val="1270"/>
              </a:spcBef>
              <a:buFont typeface="Wingdings" charset="2"/>
              <a:buChar char="Ø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sz="1800" dirty="0"/>
              <a:t>IntAct (EMBL-EBI)</a:t>
            </a:r>
          </a:p>
          <a:p>
            <a:pPr marL="781932" lvl="1" indent="-259204" defTabSz="828013">
              <a:spcBef>
                <a:spcPts val="1270"/>
              </a:spcBef>
              <a:buFont typeface="Wingdings" charset="2"/>
              <a:buChar char="Ø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sz="1800" dirty="0" err="1"/>
              <a:t>PathwayCommons</a:t>
            </a:r>
            <a:r>
              <a:rPr lang="en-US" sz="1800" dirty="0"/>
              <a:t> (collection of                                                               data resources)</a:t>
            </a:r>
          </a:p>
          <a:p>
            <a:pPr marL="781932" lvl="1" indent="-259204" defTabSz="828013">
              <a:buFont typeface="Wingdings" charset="2"/>
              <a:buChar char="Ø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sz="1800" dirty="0"/>
              <a:t>NCBI </a:t>
            </a:r>
            <a:r>
              <a:rPr lang="fi-FI" sz="1800" dirty="0"/>
              <a:t>Entrez </a:t>
            </a:r>
            <a:r>
              <a:rPr lang="fi-FI" sz="1800" dirty="0" err="1"/>
              <a:t>Gene</a:t>
            </a:r>
            <a:endParaRPr lang="fi-FI" sz="1800" dirty="0"/>
          </a:p>
          <a:p>
            <a:pPr marL="781932" lvl="1" indent="-259204" defTabSz="828013">
              <a:buFont typeface="Wingdings" charset="2"/>
              <a:buChar char="Ø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fi-FI" sz="1800" dirty="0" err="1"/>
              <a:t>Many</a:t>
            </a:r>
            <a:r>
              <a:rPr lang="fi-FI" sz="1800" dirty="0"/>
              <a:t> </a:t>
            </a:r>
            <a:r>
              <a:rPr lang="fi-FI" sz="1800" dirty="0" err="1"/>
              <a:t>more</a:t>
            </a:r>
            <a:r>
              <a:rPr lang="fi-FI" sz="1800" dirty="0"/>
              <a:t> </a:t>
            </a:r>
            <a:r>
              <a:rPr lang="fi-FI" sz="1800" dirty="0" err="1"/>
              <a:t>will</a:t>
            </a:r>
            <a:r>
              <a:rPr lang="fi-FI" sz="1800" dirty="0"/>
              <a:t>   </a:t>
            </a:r>
            <a:r>
              <a:rPr lang="fi-FI" sz="1800" dirty="0" err="1"/>
              <a:t>be</a:t>
            </a:r>
            <a:r>
              <a:rPr lang="fi-FI" sz="1800" dirty="0"/>
              <a:t> </a:t>
            </a:r>
            <a:r>
              <a:rPr lang="fi-FI" sz="1800" dirty="0" err="1"/>
              <a:t>included</a:t>
            </a:r>
            <a:r>
              <a:rPr lang="fi-FI" sz="1800" dirty="0"/>
              <a:t>... </a:t>
            </a:r>
            <a:endParaRPr lang="en-US" sz="1800" dirty="0"/>
          </a:p>
        </p:txBody>
      </p:sp>
      <p:sp>
        <p:nvSpPr>
          <p:cNvPr id="104456" name="Rectangle 8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nl-NL" sz="2000" dirty="0"/>
          </a:p>
        </p:txBody>
      </p:sp>
      <p:pic>
        <p:nvPicPr>
          <p:cNvPr id="104454" name="Picture 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96960" y="6332345"/>
            <a:ext cx="5114880" cy="41476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445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73120" y="2046455"/>
            <a:ext cx="4970880" cy="39114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912813"/>
          </a:xfrm>
        </p:spPr>
        <p:txBody>
          <a:bodyPr/>
          <a:lstStyle/>
          <a:p>
            <a:r>
              <a:rPr lang="en-US"/>
              <a:t>Text Mining</a:t>
            </a:r>
          </a:p>
        </p:txBody>
      </p:sp>
      <p:sp>
        <p:nvSpPr>
          <p:cNvPr id="1068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763000" cy="5105400"/>
          </a:xfrm>
        </p:spPr>
        <p:txBody>
          <a:bodyPr/>
          <a:lstStyle/>
          <a:p>
            <a:r>
              <a:rPr lang="en-US"/>
              <a:t>Computationally extract gene relationships from text, usually PubMed abstracts</a:t>
            </a:r>
          </a:p>
          <a:p>
            <a:r>
              <a:rPr lang="en-US"/>
              <a:t>Literature search tool, lots of network data</a:t>
            </a:r>
          </a:p>
          <a:p>
            <a:r>
              <a:rPr lang="en-US"/>
              <a:t>BUT not perfect</a:t>
            </a:r>
          </a:p>
          <a:p>
            <a:pPr lvl="1"/>
            <a:r>
              <a:rPr lang="en-US"/>
              <a:t>Problems recognizing gene names</a:t>
            </a:r>
          </a:p>
          <a:p>
            <a:pPr lvl="1"/>
            <a:r>
              <a:rPr lang="en-US"/>
              <a:t>Natural language processing not perfect</a:t>
            </a:r>
          </a:p>
          <a:p>
            <a:r>
              <a:rPr lang="en-US"/>
              <a:t>Agilent Literature Search Cytoscape plugin</a:t>
            </a:r>
          </a:p>
          <a:p>
            <a:r>
              <a:rPr lang="en-US"/>
              <a:t>Others: E.g. iHOP</a:t>
            </a:r>
          </a:p>
          <a:p>
            <a:pPr lvl="1"/>
            <a:r>
              <a:rPr lang="en-US"/>
              <a:t>www.ihop-net.org/UniPub/iHOP/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9058" name="Picture 2" descr="litsearch_resul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2438400"/>
            <a:ext cx="4152900" cy="4043363"/>
          </a:xfrm>
          <a:prstGeom prst="rect">
            <a:avLst/>
          </a:prstGeom>
          <a:noFill/>
        </p:spPr>
      </p:pic>
      <p:pic>
        <p:nvPicPr>
          <p:cNvPr id="106905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152400"/>
            <a:ext cx="4343400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9060" name="Picture 4" descr="litsearch_athero_entere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152400"/>
            <a:ext cx="3886200" cy="3783013"/>
          </a:xfrm>
          <a:prstGeom prst="rect">
            <a:avLst/>
          </a:prstGeom>
          <a:noFill/>
        </p:spPr>
      </p:pic>
      <p:sp>
        <p:nvSpPr>
          <p:cNvPr id="1069061" name="AutoShape 5"/>
          <p:cNvSpPr>
            <a:spLocks noChangeArrowheads="1"/>
          </p:cNvSpPr>
          <p:nvPr/>
        </p:nvSpPr>
        <p:spPr bwMode="auto">
          <a:xfrm>
            <a:off x="4114800" y="1524000"/>
            <a:ext cx="457200" cy="1524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9062" name="AutoShape 6"/>
          <p:cNvSpPr>
            <a:spLocks noChangeArrowheads="1"/>
          </p:cNvSpPr>
          <p:nvPr/>
        </p:nvSpPr>
        <p:spPr bwMode="auto">
          <a:xfrm flipV="1">
            <a:off x="2209800" y="3962400"/>
            <a:ext cx="533400" cy="5334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1106" name="Picture 2" descr="litsearch_abstrac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1295400"/>
            <a:ext cx="4640263" cy="5362575"/>
          </a:xfrm>
          <a:prstGeom prst="rect">
            <a:avLst/>
          </a:prstGeom>
          <a:noFill/>
        </p:spPr>
      </p:pic>
      <p:pic>
        <p:nvPicPr>
          <p:cNvPr id="1071107" name="Picture 3" descr="litsearch_show_sentenc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457200"/>
            <a:ext cx="4114800" cy="3600450"/>
          </a:xfrm>
          <a:prstGeom prst="rect">
            <a:avLst/>
          </a:prstGeom>
          <a:noFill/>
        </p:spPr>
      </p:pic>
      <p:pic>
        <p:nvPicPr>
          <p:cNvPr id="1071108" name="Picture 4" descr="litsearch_sentence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00200" y="1981200"/>
            <a:ext cx="7267575" cy="793750"/>
          </a:xfrm>
          <a:prstGeom prst="rect">
            <a:avLst/>
          </a:prstGeom>
          <a:noFill/>
        </p:spPr>
      </p:pic>
      <p:sp>
        <p:nvSpPr>
          <p:cNvPr id="1071109" name="Rectangle 5"/>
          <p:cNvSpPr>
            <a:spLocks noChangeArrowheads="1"/>
          </p:cNvSpPr>
          <p:nvPr/>
        </p:nvSpPr>
        <p:spPr bwMode="auto">
          <a:xfrm>
            <a:off x="76200" y="149225"/>
            <a:ext cx="38941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b="1"/>
              <a:t>Cytoscape Network produced by Literature Search.</a:t>
            </a:r>
          </a:p>
        </p:txBody>
      </p:sp>
      <p:sp>
        <p:nvSpPr>
          <p:cNvPr id="1071110" name="Rectangle 6"/>
          <p:cNvSpPr>
            <a:spLocks noChangeArrowheads="1"/>
          </p:cNvSpPr>
          <p:nvPr/>
        </p:nvSpPr>
        <p:spPr bwMode="auto">
          <a:xfrm>
            <a:off x="4724400" y="987425"/>
            <a:ext cx="2851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b="1"/>
              <a:t>Abstract from the scientific literature</a:t>
            </a:r>
          </a:p>
        </p:txBody>
      </p:sp>
      <p:sp>
        <p:nvSpPr>
          <p:cNvPr id="1071111" name="Rectangle 7"/>
          <p:cNvSpPr>
            <a:spLocks noChangeArrowheads="1"/>
          </p:cNvSpPr>
          <p:nvPr/>
        </p:nvSpPr>
        <p:spPr bwMode="auto">
          <a:xfrm>
            <a:off x="7239000" y="1673225"/>
            <a:ext cx="1809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b="1"/>
              <a:t>Sentences for an edge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humangenetics-amc.nl</a:t>
            </a:r>
          </a:p>
        </p:txBody>
      </p:sp>
      <p:sp>
        <p:nvSpPr>
          <p:cNvPr id="19558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440" y="2129984"/>
            <a:ext cx="7773120" cy="645188"/>
          </a:xfrm>
        </p:spPr>
        <p:txBody>
          <a:bodyPr>
            <a:normAutofit fontScale="90000"/>
          </a:bodyPr>
          <a:lstStyle/>
          <a:p>
            <a:r>
              <a:rPr lang="en-US" dirty="0"/>
              <a:t>Demo Creating Network </a:t>
            </a:r>
            <a:br>
              <a:rPr lang="en-US" dirty="0"/>
            </a:br>
            <a:r>
              <a:rPr lang="en-US" dirty="0"/>
              <a:t>From Internet</a:t>
            </a:r>
            <a:r>
              <a:rPr lang="en-US" dirty="0" smtClean="0"/>
              <a:t> Database</a:t>
            </a:r>
            <a:endParaRPr lang="nl-NL" dirty="0"/>
          </a:p>
        </p:txBody>
      </p:sp>
      <p:sp>
        <p:nvSpPr>
          <p:cNvPr id="19558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95590" name="Picture 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96960" y="6332345"/>
            <a:ext cx="5114880" cy="41476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humangenetics-amc.nl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title"/>
          </p:nvPr>
        </p:nvSpPr>
        <p:spPr>
          <a:xfrm>
            <a:off x="2567521" y="158416"/>
            <a:ext cx="5392800" cy="368679"/>
          </a:xfrm>
          <a:ln/>
        </p:spPr>
        <p:txBody>
          <a:bodyPr rIns="0" anchor="ctr">
            <a:normAutofit fontScale="90000"/>
          </a:bodyPr>
          <a:lstStyle/>
          <a:p>
            <a:pPr defTabSz="828013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</a:tabLst>
            </a:pPr>
            <a:r>
              <a:rPr lang="en-US" dirty="0"/>
              <a:t>Cytoscape Workflow</a:t>
            </a: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921" y="1244291"/>
            <a:ext cx="8229600" cy="5173023"/>
          </a:xfrm>
          <a:ln/>
        </p:spPr>
        <p:txBody>
          <a:bodyPr rIns="0"/>
          <a:lstStyle/>
          <a:p>
            <a:pPr marL="472327" indent="-374406" defTabSz="828013">
              <a:buSzPct val="99000"/>
              <a:buFont typeface="Wingdings" charset="2"/>
              <a:buAutoNum type="arabicPeriod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dirty="0"/>
              <a:t>Load Networks  </a:t>
            </a:r>
            <a:r>
              <a:rPr lang="en-US" sz="1600" dirty="0"/>
              <a:t>(Get network data into Cytoscape)‏</a:t>
            </a:r>
          </a:p>
          <a:p>
            <a:pPr marL="472327" indent="-374406" defTabSz="828013">
              <a:buSzPct val="99000"/>
              <a:buFont typeface="Wingdings" charset="2"/>
              <a:buAutoNum type="arabicPeriod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dirty="0">
                <a:solidFill>
                  <a:srgbClr val="FF0000"/>
                </a:solidFill>
              </a:rPr>
              <a:t>Load Attributes  </a:t>
            </a:r>
            <a:r>
              <a:rPr lang="en-US" sz="1600" dirty="0">
                <a:solidFill>
                  <a:srgbClr val="FF0000"/>
                </a:solidFill>
              </a:rPr>
              <a:t>(Get data </a:t>
            </a:r>
            <a:r>
              <a:rPr lang="en-US" sz="1600" dirty="0">
                <a:solidFill>
                  <a:srgbClr val="FF0000"/>
                </a:solidFill>
                <a:latin typeface="Arial Italic" charset="0"/>
                <a:sym typeface="Arial Italic" charset="0"/>
              </a:rPr>
              <a:t>about</a:t>
            </a:r>
            <a:r>
              <a:rPr lang="en-US" sz="1600" dirty="0">
                <a:solidFill>
                  <a:srgbClr val="FF0000"/>
                </a:solidFill>
              </a:rPr>
              <a:t> networks into Cytoscape)‏</a:t>
            </a:r>
          </a:p>
          <a:p>
            <a:pPr marL="472327" indent="-374406" defTabSz="828013">
              <a:buSzPct val="99000"/>
              <a:buFont typeface="Wingdings" charset="2"/>
              <a:buAutoNum type="arabicPeriod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dirty="0"/>
              <a:t>Analyze and Visualize Networks </a:t>
            </a:r>
          </a:p>
          <a:p>
            <a:pPr marL="472327" indent="-374406" defTabSz="828013">
              <a:buSzPct val="99000"/>
              <a:buFont typeface="Wingdings" charset="2"/>
              <a:buAutoNum type="arabicPeriod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dirty="0"/>
              <a:t>Prepare for Publication</a:t>
            </a:r>
          </a:p>
        </p:txBody>
      </p:sp>
      <p:pic>
        <p:nvPicPr>
          <p:cNvPr id="10650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681" y="4880673"/>
            <a:ext cx="8222400" cy="77192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humangenetics-amc.nl</a:t>
            </a:r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title"/>
          </p:nvPr>
        </p:nvSpPr>
        <p:spPr>
          <a:xfrm>
            <a:off x="2774880" y="30243"/>
            <a:ext cx="5045760" cy="645188"/>
          </a:xfrm>
          <a:ln/>
        </p:spPr>
        <p:txBody>
          <a:bodyPr rIns="0" anchor="ctr">
            <a:normAutofit fontScale="90000"/>
          </a:bodyPr>
          <a:lstStyle/>
          <a:p>
            <a:r>
              <a:rPr lang="en-US"/>
              <a:t/>
            </a:r>
            <a:br>
              <a:rPr lang="en-US"/>
            </a:br>
            <a:r>
              <a:rPr lang="en-US"/>
              <a:t>What are Attributes?</a:t>
            </a:r>
          </a:p>
        </p:txBody>
      </p:sp>
      <p:sp>
        <p:nvSpPr>
          <p:cNvPr id="10752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32161" y="1700819"/>
            <a:ext cx="7773120" cy="4114512"/>
          </a:xfrm>
          <a:ln/>
        </p:spPr>
        <p:txBody>
          <a:bodyPr rIns="0">
            <a:normAutofit fontScale="85000" lnSpcReduction="20000"/>
          </a:bodyPr>
          <a:lstStyle/>
          <a:p>
            <a:pPr marL="293764" indent="-293764" defTabSz="828013">
              <a:lnSpc>
                <a:spcPct val="9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</a:tabLst>
            </a:pPr>
            <a:r>
              <a:rPr lang="en-US" dirty="0"/>
              <a:t>Any data that describes or provides details about the nodes and edges in the network</a:t>
            </a:r>
          </a:p>
          <a:p>
            <a:pPr marL="781932" lvl="1" indent="-259204" defTabSz="828013">
              <a:lnSpc>
                <a:spcPct val="9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</a:tabLst>
            </a:pPr>
            <a:r>
              <a:rPr lang="en-US" dirty="0"/>
              <a:t>Gene Expression Data</a:t>
            </a:r>
          </a:p>
          <a:p>
            <a:pPr marL="781932" lvl="1" indent="-259204" defTabSz="828013">
              <a:lnSpc>
                <a:spcPct val="9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</a:tabLst>
            </a:pPr>
            <a:r>
              <a:rPr lang="en-US" dirty="0"/>
              <a:t>Mass Spectrometry Data</a:t>
            </a:r>
          </a:p>
          <a:p>
            <a:pPr marL="781932" lvl="1" indent="-259204" defTabSz="828013">
              <a:lnSpc>
                <a:spcPct val="9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</a:tabLst>
            </a:pPr>
            <a:r>
              <a:rPr lang="en-US" dirty="0"/>
              <a:t>Protein Structure Information</a:t>
            </a:r>
          </a:p>
          <a:p>
            <a:pPr marL="781932" lvl="1" indent="-259204" defTabSz="828013">
              <a:lnSpc>
                <a:spcPct val="9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</a:tabLst>
            </a:pPr>
            <a:r>
              <a:rPr lang="en-US" dirty="0"/>
              <a:t>Gene Ontology (GO) terms</a:t>
            </a:r>
          </a:p>
          <a:p>
            <a:pPr marL="781932" lvl="1" indent="-259204" defTabSz="828013">
              <a:lnSpc>
                <a:spcPct val="9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</a:tabLst>
            </a:pPr>
            <a:r>
              <a:rPr lang="en-US" dirty="0"/>
              <a:t>Interaction Confidence Values, etc</a:t>
            </a:r>
          </a:p>
          <a:p>
            <a:pPr marL="293764" indent="-293764" defTabSz="828013">
              <a:lnSpc>
                <a:spcPct val="9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</a:tabLst>
            </a:pPr>
            <a:r>
              <a:rPr lang="en-US" dirty="0"/>
              <a:t>Cytoscape support multiple data types</a:t>
            </a:r>
          </a:p>
          <a:p>
            <a:pPr marL="781932" lvl="1" indent="-259204" defTabSz="828013">
              <a:lnSpc>
                <a:spcPct val="9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</a:tabLst>
            </a:pPr>
            <a:r>
              <a:rPr lang="en-US" dirty="0"/>
              <a:t>Numbers (</a:t>
            </a:r>
            <a:r>
              <a:rPr lang="en-US" dirty="0" smtClean="0"/>
              <a:t>integer, float) </a:t>
            </a:r>
            <a:endParaRPr lang="en-US" dirty="0"/>
          </a:p>
          <a:p>
            <a:pPr marL="781932" lvl="1" indent="-259204" defTabSz="828013">
              <a:lnSpc>
                <a:spcPct val="9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</a:tabLst>
            </a:pPr>
            <a:r>
              <a:rPr lang="en-US" dirty="0"/>
              <a:t>Text (</a:t>
            </a:r>
            <a:r>
              <a:rPr lang="en-US" dirty="0" smtClean="0"/>
              <a:t>string) </a:t>
            </a:r>
            <a:endParaRPr lang="en-US" dirty="0"/>
          </a:p>
          <a:p>
            <a:pPr marL="781932" lvl="1" indent="-259204" defTabSz="828013">
              <a:lnSpc>
                <a:spcPct val="9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</a:tabLst>
            </a:pPr>
            <a:r>
              <a:rPr lang="en-US" dirty="0"/>
              <a:t>Logical </a:t>
            </a:r>
            <a:r>
              <a:rPr lang="en-US" dirty="0" smtClean="0"/>
              <a:t>(Boolean)</a:t>
            </a:r>
            <a:endParaRPr lang="en-US" dirty="0"/>
          </a:p>
          <a:p>
            <a:pPr marL="781932" lvl="1" indent="-259204" defTabSz="828013">
              <a:lnSpc>
                <a:spcPct val="9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</a:tabLst>
            </a:pPr>
            <a:r>
              <a:rPr lang="en-US" dirty="0"/>
              <a:t>Lists…</a:t>
            </a:r>
          </a:p>
        </p:txBody>
      </p:sp>
      <p:pic>
        <p:nvPicPr>
          <p:cNvPr id="107526" name="Picture 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7441" y="6263218"/>
            <a:ext cx="5954400" cy="48389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7D362-0456-2A40-81FD-8B9D32F9A7FD}" type="slidenum">
              <a:rPr lang="nl-NL"/>
              <a:pPr/>
              <a:t>88</a:t>
            </a:fld>
            <a:endParaRPr lang="nl-NL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0" anchor="ctr">
            <a:normAutofit/>
          </a:bodyPr>
          <a:lstStyle/>
          <a:p>
            <a:pPr defTabSz="828013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</a:tabLst>
            </a:pPr>
            <a:r>
              <a:rPr lang="en-US" dirty="0" smtClean="0"/>
              <a:t>Attribute </a:t>
            </a:r>
            <a:r>
              <a:rPr lang="en-US" dirty="0"/>
              <a:t>Management</a:t>
            </a:r>
          </a:p>
        </p:txBody>
      </p:sp>
      <p:pic>
        <p:nvPicPr>
          <p:cNvPr id="108550" name="Picture 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67521" y="1355183"/>
            <a:ext cx="5970240" cy="38869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8551" name="Rectangle 7"/>
          <p:cNvSpPr>
            <a:spLocks/>
          </p:cNvSpPr>
          <p:nvPr/>
        </p:nvSpPr>
        <p:spPr bwMode="auto">
          <a:xfrm>
            <a:off x="247680" y="3040160"/>
            <a:ext cx="1326240" cy="7143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5555" bIns="0">
            <a:prstTxWarp prst="textNoShape">
              <a:avLst/>
            </a:prstTxWarp>
          </a:bodyPr>
          <a:lstStyle/>
          <a:p>
            <a:pPr marL="34561" defTabSz="828013">
              <a:lnSpc>
                <a:spcPct val="94000"/>
              </a:lnSpc>
              <a:tabLst>
                <a:tab pos="691210" algn="l"/>
                <a:tab pos="864013" algn="l"/>
              </a:tabLst>
            </a:pPr>
            <a:r>
              <a:rPr lang="en-US" sz="2200" dirty="0">
                <a:latin typeface="Arial" charset="0"/>
                <a:ea typeface="Arial" charset="0"/>
                <a:cs typeface="Arial" charset="0"/>
                <a:sym typeface="Arial" charset="0"/>
              </a:rPr>
              <a:t>Node or Edge ID</a:t>
            </a:r>
          </a:p>
        </p:txBody>
      </p:sp>
      <p:sp>
        <p:nvSpPr>
          <p:cNvPr id="108552" name="Rectangle 8"/>
          <p:cNvSpPr>
            <a:spLocks/>
          </p:cNvSpPr>
          <p:nvPr/>
        </p:nvSpPr>
        <p:spPr bwMode="auto">
          <a:xfrm>
            <a:off x="3396961" y="5364563"/>
            <a:ext cx="2806492" cy="3216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35555" bIns="0">
            <a:prstTxWarp prst="textNoShape">
              <a:avLst/>
            </a:prstTxWarp>
            <a:spAutoFit/>
          </a:bodyPr>
          <a:lstStyle/>
          <a:p>
            <a:pPr marL="34561" defTabSz="828013">
              <a:lnSpc>
                <a:spcPct val="94000"/>
              </a:lnSpc>
              <a:tabLst>
                <a:tab pos="691210" algn="l"/>
                <a:tab pos="1347860" algn="l"/>
                <a:tab pos="2004510" algn="l"/>
                <a:tab pos="2659720" algn="l"/>
                <a:tab pos="2936204" algn="l"/>
              </a:tabLst>
            </a:pPr>
            <a:r>
              <a:rPr lang="en-US" sz="2200" dirty="0">
                <a:latin typeface="Arial" charset="0"/>
                <a:ea typeface="Arial" charset="0"/>
                <a:cs typeface="Arial" charset="0"/>
                <a:sym typeface="Arial" charset="0"/>
              </a:rPr>
              <a:t>Specific Attribute Tabs</a:t>
            </a:r>
          </a:p>
        </p:txBody>
      </p:sp>
      <p:sp>
        <p:nvSpPr>
          <p:cNvPr id="108556" name="Line 12"/>
          <p:cNvSpPr>
            <a:spLocks noChangeShapeType="1"/>
          </p:cNvSpPr>
          <p:nvPr/>
        </p:nvSpPr>
        <p:spPr bwMode="auto">
          <a:xfrm rot="10800000" flipH="1">
            <a:off x="1651680" y="2991195"/>
            <a:ext cx="862560" cy="38884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57" name="Rectangle 13"/>
          <p:cNvSpPr>
            <a:spLocks/>
          </p:cNvSpPr>
          <p:nvPr/>
        </p:nvSpPr>
        <p:spPr bwMode="auto">
          <a:xfrm>
            <a:off x="231840" y="1496318"/>
            <a:ext cx="2257920" cy="7157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5555" bIns="0">
            <a:prstTxWarp prst="textNoShape">
              <a:avLst/>
            </a:prstTxWarp>
          </a:bodyPr>
          <a:lstStyle/>
          <a:p>
            <a:pPr marL="34561" defTabSz="828013">
              <a:lnSpc>
                <a:spcPct val="94000"/>
              </a:lnSpc>
              <a:tabLst>
                <a:tab pos="691210" algn="l"/>
                <a:tab pos="1347860" algn="l"/>
                <a:tab pos="2004510" algn="l"/>
                <a:tab pos="2108191" algn="l"/>
              </a:tabLst>
            </a:pPr>
            <a:r>
              <a:rPr lang="en-US" sz="2200" dirty="0">
                <a:latin typeface="Arial" charset="0"/>
                <a:ea typeface="Arial" charset="0"/>
                <a:cs typeface="Arial" charset="0"/>
                <a:sym typeface="Arial" charset="0"/>
              </a:rPr>
              <a:t>Select Attributes for Display</a:t>
            </a:r>
          </a:p>
        </p:txBody>
      </p:sp>
      <p:sp>
        <p:nvSpPr>
          <p:cNvPr id="108558" name="Line 14"/>
          <p:cNvSpPr>
            <a:spLocks noChangeShapeType="1"/>
          </p:cNvSpPr>
          <p:nvPr/>
        </p:nvSpPr>
        <p:spPr bwMode="auto">
          <a:xfrm flipV="1">
            <a:off x="1738080" y="1908201"/>
            <a:ext cx="967680" cy="13825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59" name="Rectangle 15"/>
          <p:cNvSpPr>
            <a:spLocks/>
          </p:cNvSpPr>
          <p:nvPr/>
        </p:nvSpPr>
        <p:spPr bwMode="auto">
          <a:xfrm>
            <a:off x="195840" y="4539357"/>
            <a:ext cx="1568160" cy="12763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5555" bIns="0">
            <a:prstTxWarp prst="textNoShape">
              <a:avLst/>
            </a:prstTxWarp>
            <a:spAutoFit/>
          </a:bodyPr>
          <a:lstStyle/>
          <a:p>
            <a:pPr marL="34561" defTabSz="828013">
              <a:lnSpc>
                <a:spcPct val="94000"/>
              </a:lnSpc>
              <a:tabLst>
                <a:tab pos="691210" algn="l"/>
                <a:tab pos="864013" algn="l"/>
              </a:tabLst>
            </a:pPr>
            <a:r>
              <a:rPr lang="en-US" sz="2200" dirty="0">
                <a:latin typeface="Arial" charset="0"/>
                <a:ea typeface="Arial" charset="0"/>
                <a:cs typeface="Arial" charset="0"/>
                <a:sym typeface="Arial" charset="0"/>
              </a:rPr>
              <a:t>Strings and </a:t>
            </a:r>
          </a:p>
          <a:p>
            <a:pPr marL="34561" defTabSz="828013">
              <a:lnSpc>
                <a:spcPct val="94000"/>
              </a:lnSpc>
              <a:tabLst>
                <a:tab pos="691210" algn="l"/>
                <a:tab pos="864013" algn="l"/>
              </a:tabLst>
            </a:pPr>
            <a:r>
              <a:rPr lang="en-US" sz="2200" dirty="0">
                <a:latin typeface="Arial" charset="0"/>
                <a:ea typeface="Arial" charset="0"/>
                <a:cs typeface="Arial" charset="0"/>
                <a:sym typeface="Arial" charset="0"/>
              </a:rPr>
              <a:t>floating type of attributes</a:t>
            </a:r>
          </a:p>
        </p:txBody>
      </p:sp>
      <p:sp>
        <p:nvSpPr>
          <p:cNvPr id="108560" name="Line 16"/>
          <p:cNvSpPr>
            <a:spLocks noChangeShapeType="1"/>
          </p:cNvSpPr>
          <p:nvPr/>
        </p:nvSpPr>
        <p:spPr bwMode="auto">
          <a:xfrm rot="10800000" flipH="1">
            <a:off x="1820160" y="3823602"/>
            <a:ext cx="3303360" cy="94617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8561" name="Picture 17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57441" y="6263218"/>
            <a:ext cx="5954400" cy="48389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humangenetics-amc.nl</a:t>
            </a:r>
          </a:p>
        </p:txBody>
      </p:sp>
      <p:sp>
        <p:nvSpPr>
          <p:cNvPr id="109572" name="Rectangle 4"/>
          <p:cNvSpPr>
            <a:spLocks noGrp="1" noChangeArrowheads="1"/>
          </p:cNvSpPr>
          <p:nvPr>
            <p:ph type="title"/>
          </p:nvPr>
        </p:nvSpPr>
        <p:spPr>
          <a:xfrm>
            <a:off x="220132" y="31682"/>
            <a:ext cx="8923867" cy="1281735"/>
          </a:xfrm>
          <a:ln/>
        </p:spPr>
        <p:txBody>
          <a:bodyPr rIns="0" anchor="ctr">
            <a:normAutofit fontScale="90000"/>
          </a:bodyPr>
          <a:lstStyle/>
          <a:p>
            <a:pPr defTabSz="828013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</a:tabLst>
            </a:pPr>
            <a:r>
              <a:rPr lang="en-US" dirty="0"/>
              <a:t>Load Attributes:</a:t>
            </a:r>
            <a:br>
              <a:rPr lang="en-US" dirty="0"/>
            </a:br>
            <a:r>
              <a:rPr lang="en-US" dirty="0"/>
              <a:t>Import Attribute Files</a:t>
            </a:r>
          </a:p>
        </p:txBody>
      </p:sp>
      <p:sp>
        <p:nvSpPr>
          <p:cNvPr id="10957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702720" y="1313418"/>
            <a:ext cx="7770240" cy="4510554"/>
          </a:xfrm>
          <a:ln/>
        </p:spPr>
        <p:txBody>
          <a:bodyPr rIns="0"/>
          <a:lstStyle/>
          <a:p>
            <a:pPr marL="391686" indent="-293764" defTabSz="828013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dirty="0"/>
              <a:t>Map data </a:t>
            </a:r>
            <a:r>
              <a:rPr lang="en-US" dirty="0">
                <a:latin typeface="Arial Bold Italic" charset="0"/>
                <a:sym typeface="Arial Bold Italic" charset="0"/>
              </a:rPr>
              <a:t>about</a:t>
            </a:r>
            <a:r>
              <a:rPr lang="en-US" dirty="0"/>
              <a:t> Networks onto Networks.</a:t>
            </a:r>
          </a:p>
          <a:p>
            <a:pPr marL="391686" indent="-293764" defTabSz="828013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dirty="0"/>
              <a:t>Attributes can be loaded in many of the same ways as networks.</a:t>
            </a:r>
          </a:p>
          <a:p>
            <a:pPr marL="781932" lvl="1" indent="-259204" defTabSz="828013">
              <a:spcBef>
                <a:spcPts val="1270"/>
              </a:spcBef>
              <a:buFont typeface="Wingdings" charset="2"/>
              <a:buChar char="Ø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dirty="0"/>
              <a:t>Import pre-formatted attribute files</a:t>
            </a:r>
          </a:p>
          <a:p>
            <a:pPr marL="781932" lvl="1" indent="-259204" defTabSz="828013">
              <a:buFont typeface="Wingdings" charset="2"/>
              <a:buChar char="Ø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dirty="0"/>
              <a:t>Import formatted text or Excel files</a:t>
            </a:r>
          </a:p>
          <a:p>
            <a:pPr marL="781932" lvl="1" indent="-259204" defTabSz="828013">
              <a:buFont typeface="Wingdings" charset="2"/>
              <a:buChar char="Ø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dirty="0"/>
              <a:t>Create attributes manually in attribute editor</a:t>
            </a:r>
          </a:p>
          <a:p>
            <a:pPr marL="781932" lvl="1" indent="-259204" defTabSz="828013">
              <a:buFont typeface="Wingdings" charset="2"/>
              <a:buChar char="Ø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dirty="0"/>
              <a:t>Load attributes from web services</a:t>
            </a:r>
          </a:p>
          <a:p>
            <a:pPr marL="781932" lvl="1" indent="-259204" defTabSz="828013">
              <a:buFont typeface="Wingdings" charset="2"/>
              <a:buChar char="Ø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</a:tabLst>
            </a:pPr>
            <a:r>
              <a:rPr lang="en-US" dirty="0"/>
              <a:t>ID mapping though node attributes</a:t>
            </a:r>
          </a:p>
        </p:txBody>
      </p:sp>
      <p:pic>
        <p:nvPicPr>
          <p:cNvPr id="109576" name="Picture 8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7441" y="6263218"/>
            <a:ext cx="5954400" cy="48389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  <a:ea typeface="ＭＳ Ｐゴシック" charset="-128"/>
              </a:rPr>
              <a:t>Logistics</a:t>
            </a:r>
            <a:endParaRPr lang="en-US" dirty="0">
              <a:latin typeface="Calibri" charset="0"/>
              <a:ea typeface="ＭＳ Ｐゴシック" charset="-128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  <a:ea typeface="ＭＳ Ｐゴシック" charset="-128"/>
              </a:rPr>
              <a:t>Contact information</a:t>
            </a:r>
          </a:p>
          <a:p>
            <a:pPr eaLnBrk="1" hangingPunct="1"/>
            <a:r>
              <a:rPr lang="en-US" dirty="0" smtClean="0">
                <a:latin typeface="Calibri" charset="0"/>
                <a:ea typeface="ＭＳ Ｐゴシック" charset="-128"/>
              </a:rPr>
              <a:t>Housekeeping</a:t>
            </a:r>
          </a:p>
          <a:p>
            <a:pPr eaLnBrk="1" hangingPunct="1"/>
            <a:r>
              <a:rPr lang="en-US" dirty="0" smtClean="0">
                <a:latin typeface="Calibri" charset="0"/>
                <a:ea typeface="ＭＳ Ｐゴシック" charset="-128"/>
              </a:rPr>
              <a:t>Meals</a:t>
            </a:r>
          </a:p>
          <a:p>
            <a:r>
              <a:rPr lang="en-US" dirty="0" smtClean="0">
                <a:latin typeface="Calibri" charset="0"/>
                <a:ea typeface="ＭＳ Ｐゴシック" charset="-128"/>
              </a:rPr>
              <a:t>Take advantage of class &amp; break times to peer network!</a:t>
            </a:r>
          </a:p>
          <a:p>
            <a:r>
              <a:rPr lang="en-US" dirty="0" smtClean="0">
                <a:latin typeface="Calibri" charset="0"/>
                <a:ea typeface="ＭＳ Ｐゴシック" charset="-128"/>
              </a:rPr>
              <a:t>Questions: Just ask any one of us, we will all be here for the two days. </a:t>
            </a:r>
          </a:p>
          <a:p>
            <a:pPr eaLnBrk="1" hangingPunct="1"/>
            <a:endParaRPr lang="en-US" dirty="0" smtClean="0">
              <a:latin typeface="Calibri" charset="0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  <a:ea typeface="ＭＳ Ｐゴシック" charset="-128"/>
              </a:rPr>
              <a:t>Public Sources </a:t>
            </a:r>
            <a:r>
              <a:rPr lang="en-US" dirty="0">
                <a:latin typeface="Calibri" charset="0"/>
                <a:ea typeface="ＭＳ Ｐゴシック" charset="-128"/>
              </a:rPr>
              <a:t>of Gene Attributes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Calibri" charset="0"/>
                <a:ea typeface="ＭＳ Ｐゴシック" charset="-128"/>
              </a:rPr>
              <a:t>Ensembl BioMart (eukaryotes)</a:t>
            </a:r>
          </a:p>
          <a:p>
            <a:pPr lvl="1"/>
            <a:r>
              <a:rPr lang="en-US" smtClean="0">
                <a:latin typeface="Calibri" charset="0"/>
                <a:ea typeface="ＭＳ Ｐゴシック" charset="-128"/>
              </a:rPr>
              <a:t>http://www.ensembl.org</a:t>
            </a:r>
          </a:p>
          <a:p>
            <a:r>
              <a:rPr lang="en-US" smtClean="0">
                <a:latin typeface="Calibri" charset="0"/>
                <a:ea typeface="ＭＳ Ｐゴシック" charset="-128"/>
              </a:rPr>
              <a:t>Entrez Gene (general)</a:t>
            </a:r>
          </a:p>
          <a:p>
            <a:pPr lvl="1"/>
            <a:r>
              <a:rPr lang="en-US" smtClean="0">
                <a:latin typeface="Calibri" charset="0"/>
                <a:ea typeface="ＭＳ Ｐゴシック" charset="-128"/>
              </a:rPr>
              <a:t>http://www.ncbi.nlm.nih.gov/sites/entrez?db=gene</a:t>
            </a:r>
          </a:p>
          <a:p>
            <a:r>
              <a:rPr lang="en-US" smtClean="0">
                <a:latin typeface="Calibri" charset="0"/>
                <a:ea typeface="ＭＳ Ｐゴシック" charset="-128"/>
              </a:rPr>
              <a:t>Model organism databases</a:t>
            </a:r>
          </a:p>
          <a:p>
            <a:pPr lvl="1"/>
            <a:r>
              <a:rPr lang="en-US" smtClean="0">
                <a:latin typeface="Calibri" charset="0"/>
                <a:ea typeface="ＭＳ Ｐゴシック" charset="-128"/>
              </a:rPr>
              <a:t>E.g. SGD: http://www.yeastgenome.org/</a:t>
            </a:r>
          </a:p>
          <a:p>
            <a:r>
              <a:rPr lang="en-US" smtClean="0">
                <a:latin typeface="Calibri" charset="0"/>
                <a:ea typeface="ＭＳ Ｐゴシック" charset="-128"/>
              </a:rPr>
              <a:t>Many others: discuss during lab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charset="0"/>
                <a:ea typeface="ＭＳ Ｐゴシック" charset="-128"/>
              </a:rPr>
              <a:t>Ensembl BioMart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8229600" cy="4800600"/>
          </a:xfrm>
        </p:spPr>
        <p:txBody>
          <a:bodyPr/>
          <a:lstStyle/>
          <a:p>
            <a:r>
              <a:rPr lang="en-US" smtClean="0">
                <a:latin typeface="Calibri" charset="0"/>
                <a:ea typeface="ＭＳ Ｐゴシック" charset="-128"/>
              </a:rPr>
              <a:t>Convenient access to gene list annotation</a:t>
            </a:r>
          </a:p>
        </p:txBody>
      </p:sp>
      <p:sp>
        <p:nvSpPr>
          <p:cNvPr id="52228" name="Rectangle 6"/>
          <p:cNvSpPr>
            <a:spLocks noChangeArrowheads="1"/>
          </p:cNvSpPr>
          <p:nvPr/>
        </p:nvSpPr>
        <p:spPr bwMode="auto">
          <a:xfrm>
            <a:off x="4876800" y="2133600"/>
            <a:ext cx="2238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Select genome</a:t>
            </a:r>
          </a:p>
        </p:txBody>
      </p:sp>
      <p:sp>
        <p:nvSpPr>
          <p:cNvPr id="52229" name="Rectangle 8"/>
          <p:cNvSpPr>
            <a:spLocks noChangeArrowheads="1"/>
          </p:cNvSpPr>
          <p:nvPr/>
        </p:nvSpPr>
        <p:spPr bwMode="auto">
          <a:xfrm>
            <a:off x="6753225" y="3962400"/>
            <a:ext cx="23907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Select attributes</a:t>
            </a:r>
          </a:p>
          <a:p>
            <a:r>
              <a:rPr lang="en-US"/>
              <a:t>to download</a:t>
            </a:r>
          </a:p>
        </p:txBody>
      </p:sp>
      <p:sp>
        <p:nvSpPr>
          <p:cNvPr id="10" name="Right Arrow 9"/>
          <p:cNvSpPr/>
          <p:nvPr/>
        </p:nvSpPr>
        <p:spPr bwMode="auto">
          <a:xfrm rot="2962736">
            <a:off x="6950049" y="2572124"/>
            <a:ext cx="882701" cy="447564"/>
          </a:xfrm>
          <a:prstGeom prst="rightArrow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13" name="Right Arrow 12"/>
          <p:cNvSpPr/>
          <p:nvPr/>
        </p:nvSpPr>
        <p:spPr bwMode="auto">
          <a:xfrm rot="2962736">
            <a:off x="7864450" y="3533510"/>
            <a:ext cx="882701" cy="447564"/>
          </a:xfrm>
          <a:prstGeom prst="rightArrow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pic>
        <p:nvPicPr>
          <p:cNvPr id="52236" name="Picture 13" descr="Screen shot 2010-07-14 at 11.58.18 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981200"/>
            <a:ext cx="4667250" cy="1219200"/>
          </a:xfrm>
          <a:prstGeom prst="rect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pic>
      <p:pic>
        <p:nvPicPr>
          <p:cNvPr id="52237" name="Picture 14" descr="Screen shot 2010-07-14 at 11.58.55 AM.png"/>
          <p:cNvPicPr>
            <a:picLocks noChangeAspect="1"/>
          </p:cNvPicPr>
          <p:nvPr/>
        </p:nvPicPr>
        <p:blipFill>
          <a:blip r:embed="rId3"/>
          <a:srcRect r="7285"/>
          <a:stretch>
            <a:fillRect/>
          </a:stretch>
        </p:blipFill>
        <p:spPr bwMode="auto">
          <a:xfrm>
            <a:off x="1371600" y="2743200"/>
            <a:ext cx="4876800" cy="2819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2238" name="Picture 15" descr="Screen shot 2010-07-14 at 12.01.37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4940300"/>
            <a:ext cx="2965450" cy="17351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2239" name="Rectangle 7"/>
          <p:cNvSpPr>
            <a:spLocks noChangeArrowheads="1"/>
          </p:cNvSpPr>
          <p:nvPr/>
        </p:nvSpPr>
        <p:spPr bwMode="auto">
          <a:xfrm>
            <a:off x="6248400" y="3048000"/>
            <a:ext cx="18605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Select filters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humangenetics-amc.nl</a:t>
            </a:r>
          </a:p>
        </p:txBody>
      </p:sp>
      <p:sp>
        <p:nvSpPr>
          <p:cNvPr id="623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23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236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charset="0"/>
                <a:ea typeface="ＭＳ Ｐゴシック" charset="-128"/>
              </a:rPr>
              <a:t>Gene and Protein Identifiers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1524000"/>
            <a:ext cx="8153400" cy="45720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mtClean="0">
                <a:latin typeface="Calibri" charset="0"/>
                <a:ea typeface="ＭＳ Ｐゴシック" charset="-128"/>
              </a:rPr>
              <a:t>Identifiers (IDs) are ideally unique, stable names or numbers that help track database records</a:t>
            </a:r>
          </a:p>
          <a:p>
            <a:pPr lvl="1">
              <a:lnSpc>
                <a:spcPct val="90000"/>
              </a:lnSpc>
            </a:pPr>
            <a:r>
              <a:rPr lang="en-US" sz="2000" smtClean="0">
                <a:latin typeface="Calibri" charset="0"/>
                <a:ea typeface="ＭＳ Ｐゴシック" charset="-128"/>
              </a:rPr>
              <a:t>E.g. Social Insurance Number, Entrez Gene ID 41232</a:t>
            </a:r>
          </a:p>
          <a:p>
            <a:pPr>
              <a:lnSpc>
                <a:spcPct val="90000"/>
              </a:lnSpc>
            </a:pPr>
            <a:r>
              <a:rPr lang="en-US" sz="2400" smtClean="0">
                <a:latin typeface="Calibri" charset="0"/>
                <a:ea typeface="ＭＳ Ｐゴシック" charset="-128"/>
              </a:rPr>
              <a:t>Gene and protein information stored in many databases</a:t>
            </a:r>
          </a:p>
          <a:p>
            <a:pPr lvl="1">
              <a:lnSpc>
                <a:spcPct val="90000"/>
              </a:lnSpc>
            </a:pPr>
            <a:r>
              <a:rPr lang="en-US" sz="2000" smtClean="0">
                <a:latin typeface="Calibri" charset="0"/>
                <a:ea typeface="ＭＳ Ｐゴシック" charset="-128"/>
                <a:sym typeface="Wingdings" charset="2"/>
              </a:rPr>
              <a:t> Genes have many IDs</a:t>
            </a:r>
            <a:endParaRPr lang="en-US" sz="2000" smtClean="0">
              <a:latin typeface="Calibri" charset="0"/>
              <a:ea typeface="ＭＳ Ｐゴシック" charset="-128"/>
            </a:endParaRPr>
          </a:p>
          <a:p>
            <a:pPr>
              <a:lnSpc>
                <a:spcPct val="90000"/>
              </a:lnSpc>
            </a:pPr>
            <a:r>
              <a:rPr lang="en-US" smtClean="0">
                <a:latin typeface="Calibri" charset="0"/>
                <a:ea typeface="ＭＳ Ｐゴシック" charset="-128"/>
              </a:rPr>
              <a:t>Records for: Gene, DNA, RNA, Protein</a:t>
            </a:r>
          </a:p>
          <a:p>
            <a:pPr lvl="1">
              <a:lnSpc>
                <a:spcPct val="90000"/>
              </a:lnSpc>
            </a:pPr>
            <a:r>
              <a:rPr lang="en-US" smtClean="0">
                <a:latin typeface="Calibri" charset="0"/>
                <a:ea typeface="ＭＳ Ｐゴシック" charset="-128"/>
              </a:rPr>
              <a:t>Important to recognize the correct record type</a:t>
            </a:r>
          </a:p>
          <a:p>
            <a:pPr lvl="1">
              <a:lnSpc>
                <a:spcPct val="90000"/>
              </a:lnSpc>
            </a:pPr>
            <a:r>
              <a:rPr lang="en-US" smtClean="0">
                <a:latin typeface="Calibri" charset="0"/>
                <a:ea typeface="ＭＳ Ｐゴシック" charset="-128"/>
              </a:rPr>
              <a:t>E.g. Entrez Gene records don’t store sequence. They link to DNA regions, RNA transcripts and proteins e.g. in RefSeq, which stores sequence.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Picture 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57425" y="17463"/>
            <a:ext cx="6913563" cy="607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itle 3"/>
          <p:cNvSpPr>
            <a:spLocks noGrp="1"/>
          </p:cNvSpPr>
          <p:nvPr>
            <p:ph type="title"/>
          </p:nvPr>
        </p:nvSpPr>
        <p:spPr>
          <a:xfrm>
            <a:off x="76200" y="76200"/>
            <a:ext cx="2667000" cy="1905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>
                <a:latin typeface="Calibri" charset="0"/>
                <a:ea typeface="ＭＳ Ｐゴシック" charset="-128"/>
              </a:rPr>
              <a:t>NCBI Database Links</a:t>
            </a:r>
          </a:p>
        </p:txBody>
      </p:sp>
      <p:sp>
        <p:nvSpPr>
          <p:cNvPr id="56324" name="Rectangle 5"/>
          <p:cNvSpPr>
            <a:spLocks noChangeArrowheads="1"/>
          </p:cNvSpPr>
          <p:nvPr/>
        </p:nvSpPr>
        <p:spPr bwMode="auto">
          <a:xfrm>
            <a:off x="76200" y="6519862"/>
            <a:ext cx="6629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www.ncbi.nlm.nih.gov/Database/datamodel/data_nodes.swf</a:t>
            </a:r>
            <a:endParaRPr lang="en-US" sz="1600" dirty="0"/>
          </a:p>
        </p:txBody>
      </p:sp>
      <p:sp>
        <p:nvSpPr>
          <p:cNvPr id="56325" name="Rectangle 7"/>
          <p:cNvSpPr>
            <a:spLocks noChangeArrowheads="1"/>
          </p:cNvSpPr>
          <p:nvPr/>
        </p:nvSpPr>
        <p:spPr bwMode="auto">
          <a:xfrm>
            <a:off x="76200" y="2057400"/>
            <a:ext cx="28956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NCBI:</a:t>
            </a:r>
          </a:p>
          <a:p>
            <a:r>
              <a:rPr lang="en-US"/>
              <a:t>U.S. National Center for Biotechnology Information</a:t>
            </a:r>
          </a:p>
          <a:p>
            <a:endParaRPr lang="en-US"/>
          </a:p>
          <a:p>
            <a:r>
              <a:rPr lang="en-US"/>
              <a:t>Part of National Library of Medicine (NLM)</a:t>
            </a:r>
          </a:p>
        </p:txBody>
      </p:sp>
      <p:sp>
        <p:nvSpPr>
          <p:cNvPr id="56326" name="TextBox 5"/>
          <p:cNvSpPr txBox="1">
            <a:spLocks noChangeArrowheads="1"/>
          </p:cNvSpPr>
          <p:nvPr/>
        </p:nvSpPr>
        <p:spPr bwMode="auto">
          <a:xfrm>
            <a:off x="6205538" y="0"/>
            <a:ext cx="2938462" cy="4619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For your information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charset="0"/>
                <a:ea typeface="ＭＳ Ｐゴシック" charset="-128"/>
              </a:rPr>
              <a:t>Common Identifiers</a:t>
            </a:r>
          </a:p>
        </p:txBody>
      </p:sp>
      <p:sp>
        <p:nvSpPr>
          <p:cNvPr id="57347" name="Text Box 4"/>
          <p:cNvSpPr txBox="1">
            <a:spLocks noChangeArrowheads="1"/>
          </p:cNvSpPr>
          <p:nvPr/>
        </p:nvSpPr>
        <p:spPr bwMode="auto">
          <a:xfrm>
            <a:off x="3989388" y="914400"/>
            <a:ext cx="4697412" cy="535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ea typeface="Arial" charset="0"/>
                <a:cs typeface="Arial" charset="0"/>
              </a:rPr>
              <a:t>Species-specific</a:t>
            </a:r>
            <a:endParaRPr lang="en-US" sz="1800">
              <a:ea typeface="Arial" charset="0"/>
              <a:cs typeface="Arial" charset="0"/>
            </a:endParaRPr>
          </a:p>
          <a:p>
            <a:r>
              <a:rPr lang="en-US" sz="1800">
                <a:ea typeface="Arial" charset="0"/>
                <a:cs typeface="Arial" charset="0"/>
              </a:rPr>
              <a:t>HUGO HGNC </a:t>
            </a:r>
            <a:r>
              <a:rPr lang="en-US" sz="1800">
                <a:solidFill>
                  <a:srgbClr val="0000FF"/>
                </a:solidFill>
                <a:ea typeface="Arial" charset="0"/>
                <a:cs typeface="Arial" charset="0"/>
              </a:rPr>
              <a:t>BRCA2</a:t>
            </a:r>
          </a:p>
          <a:p>
            <a:r>
              <a:rPr lang="en-US" sz="1800">
                <a:ea typeface="Arial" charset="0"/>
                <a:cs typeface="Arial" charset="0"/>
              </a:rPr>
              <a:t>MGI </a:t>
            </a:r>
            <a:r>
              <a:rPr lang="en-US" sz="1800">
                <a:solidFill>
                  <a:srgbClr val="0000FF"/>
                </a:solidFill>
                <a:ea typeface="Arial" charset="0"/>
                <a:cs typeface="Arial" charset="0"/>
              </a:rPr>
              <a:t>MGI:109337</a:t>
            </a:r>
          </a:p>
          <a:p>
            <a:r>
              <a:rPr lang="en-US" sz="1800">
                <a:ea typeface="Arial" charset="0"/>
                <a:cs typeface="Arial" charset="0"/>
              </a:rPr>
              <a:t>RGD </a:t>
            </a:r>
            <a:r>
              <a:rPr lang="en-US" sz="1800">
                <a:solidFill>
                  <a:srgbClr val="0000FF"/>
                </a:solidFill>
                <a:ea typeface="Arial" charset="0"/>
                <a:cs typeface="Arial" charset="0"/>
              </a:rPr>
              <a:t>2219 </a:t>
            </a:r>
          </a:p>
          <a:p>
            <a:r>
              <a:rPr lang="en-US" sz="1800">
                <a:ea typeface="Arial" charset="0"/>
                <a:cs typeface="Arial" charset="0"/>
              </a:rPr>
              <a:t>ZFIN </a:t>
            </a:r>
            <a:r>
              <a:rPr lang="en-US" sz="1800">
                <a:solidFill>
                  <a:srgbClr val="0000FF"/>
                </a:solidFill>
                <a:ea typeface="Arial" charset="0"/>
                <a:cs typeface="Arial" charset="0"/>
              </a:rPr>
              <a:t>ZDB-GENE-060510-3 </a:t>
            </a:r>
          </a:p>
          <a:p>
            <a:r>
              <a:rPr lang="en-US" sz="1800">
                <a:ea typeface="Arial" charset="0"/>
                <a:cs typeface="Arial" charset="0"/>
              </a:rPr>
              <a:t>FlyBase </a:t>
            </a:r>
            <a:r>
              <a:rPr lang="en-US" sz="1800">
                <a:solidFill>
                  <a:srgbClr val="0000FF"/>
                </a:solidFill>
                <a:ea typeface="Arial" charset="0"/>
                <a:cs typeface="Arial" charset="0"/>
              </a:rPr>
              <a:t>CG9097 </a:t>
            </a:r>
          </a:p>
          <a:p>
            <a:r>
              <a:rPr lang="en-US" sz="1800">
                <a:ea typeface="Arial" charset="0"/>
                <a:cs typeface="Arial" charset="0"/>
              </a:rPr>
              <a:t>WormBase </a:t>
            </a:r>
            <a:r>
              <a:rPr lang="en-US" sz="1800">
                <a:solidFill>
                  <a:srgbClr val="0000FF"/>
                </a:solidFill>
                <a:ea typeface="Arial" charset="0"/>
                <a:cs typeface="Arial" charset="0"/>
              </a:rPr>
              <a:t>WBGene00002299 </a:t>
            </a:r>
            <a:r>
              <a:rPr lang="en-US" sz="1800">
                <a:ea typeface="Arial" charset="0"/>
                <a:cs typeface="Arial" charset="0"/>
              </a:rPr>
              <a:t>or </a:t>
            </a:r>
            <a:r>
              <a:rPr lang="en-US" sz="1800">
                <a:solidFill>
                  <a:srgbClr val="0000FF"/>
                </a:solidFill>
                <a:ea typeface="Arial" charset="0"/>
                <a:cs typeface="Arial" charset="0"/>
              </a:rPr>
              <a:t>ZK1067.1</a:t>
            </a:r>
            <a:r>
              <a:rPr lang="en-US" sz="1800">
                <a:ea typeface="Arial" charset="0"/>
                <a:cs typeface="Arial" charset="0"/>
              </a:rPr>
              <a:t> </a:t>
            </a:r>
          </a:p>
          <a:p>
            <a:r>
              <a:rPr lang="en-US" sz="1800">
                <a:ea typeface="Arial" charset="0"/>
                <a:cs typeface="Arial" charset="0"/>
              </a:rPr>
              <a:t>SGD </a:t>
            </a:r>
            <a:r>
              <a:rPr lang="en-US" sz="1800">
                <a:solidFill>
                  <a:srgbClr val="0000FF"/>
                </a:solidFill>
                <a:ea typeface="Arial" charset="0"/>
                <a:cs typeface="Arial" charset="0"/>
              </a:rPr>
              <a:t>S000002187 </a:t>
            </a:r>
            <a:r>
              <a:rPr lang="en-US" sz="1800">
                <a:ea typeface="Arial" charset="0"/>
                <a:cs typeface="Arial" charset="0"/>
              </a:rPr>
              <a:t>or </a:t>
            </a:r>
            <a:r>
              <a:rPr lang="en-US" sz="1800">
                <a:solidFill>
                  <a:srgbClr val="0000FF"/>
                </a:solidFill>
                <a:ea typeface="Arial" charset="0"/>
                <a:cs typeface="Arial" charset="0"/>
              </a:rPr>
              <a:t>YDL029W</a:t>
            </a:r>
          </a:p>
          <a:p>
            <a:r>
              <a:rPr lang="en-US" sz="1800" b="1">
                <a:ea typeface="Arial" charset="0"/>
                <a:cs typeface="Arial" charset="0"/>
              </a:rPr>
              <a:t>Annotations</a:t>
            </a:r>
            <a:endParaRPr lang="en-US" sz="1800">
              <a:ea typeface="Arial" charset="0"/>
              <a:cs typeface="Arial" charset="0"/>
            </a:endParaRPr>
          </a:p>
          <a:p>
            <a:r>
              <a:rPr lang="en-US" sz="1800">
                <a:ea typeface="Arial" charset="0"/>
                <a:cs typeface="Arial" charset="0"/>
              </a:rPr>
              <a:t>InterPro </a:t>
            </a:r>
            <a:r>
              <a:rPr lang="en-US" sz="1800">
                <a:solidFill>
                  <a:srgbClr val="0000FF"/>
                </a:solidFill>
                <a:ea typeface="Arial" charset="0"/>
                <a:cs typeface="Arial" charset="0"/>
              </a:rPr>
              <a:t>IPR015252</a:t>
            </a:r>
          </a:p>
          <a:p>
            <a:r>
              <a:rPr lang="en-US" sz="1800">
                <a:ea typeface="Arial" charset="0"/>
                <a:cs typeface="Arial" charset="0"/>
              </a:rPr>
              <a:t>OMIM </a:t>
            </a:r>
            <a:r>
              <a:rPr lang="en-US" sz="1800">
                <a:solidFill>
                  <a:srgbClr val="0000FF"/>
                </a:solidFill>
                <a:ea typeface="Arial" charset="0"/>
                <a:cs typeface="Arial" charset="0"/>
              </a:rPr>
              <a:t>600185</a:t>
            </a:r>
          </a:p>
          <a:p>
            <a:r>
              <a:rPr lang="en-US" sz="1800">
                <a:ea typeface="Arial" charset="0"/>
                <a:cs typeface="Arial" charset="0"/>
              </a:rPr>
              <a:t>Pfam  </a:t>
            </a:r>
            <a:r>
              <a:rPr lang="en-US" sz="1800">
                <a:solidFill>
                  <a:srgbClr val="0000FF"/>
                </a:solidFill>
                <a:ea typeface="Arial" charset="0"/>
                <a:cs typeface="Arial" charset="0"/>
              </a:rPr>
              <a:t>PF09104</a:t>
            </a:r>
          </a:p>
          <a:p>
            <a:r>
              <a:rPr lang="en-US" sz="1800">
                <a:ea typeface="Arial" charset="0"/>
                <a:cs typeface="Arial" charset="0"/>
              </a:rPr>
              <a:t>Gene Ontology </a:t>
            </a:r>
            <a:r>
              <a:rPr lang="en-US" sz="1800">
                <a:solidFill>
                  <a:srgbClr val="0000FF"/>
                </a:solidFill>
                <a:ea typeface="Arial" charset="0"/>
                <a:cs typeface="Arial" charset="0"/>
              </a:rPr>
              <a:t>GO:0000724</a:t>
            </a:r>
          </a:p>
          <a:p>
            <a:r>
              <a:rPr lang="en-US" sz="1800">
                <a:ea typeface="Arial" charset="0"/>
                <a:cs typeface="Arial" charset="0"/>
              </a:rPr>
              <a:t>SNPs </a:t>
            </a:r>
            <a:r>
              <a:rPr lang="en-US" sz="1800">
                <a:solidFill>
                  <a:srgbClr val="0000FF"/>
                </a:solidFill>
                <a:ea typeface="Arial" charset="0"/>
                <a:cs typeface="Arial" charset="0"/>
              </a:rPr>
              <a:t>rs28897757</a:t>
            </a:r>
          </a:p>
          <a:p>
            <a:r>
              <a:rPr lang="en-US" sz="1800" b="1">
                <a:ea typeface="Arial" charset="0"/>
                <a:cs typeface="Arial" charset="0"/>
              </a:rPr>
              <a:t>Experimental Platform</a:t>
            </a:r>
          </a:p>
          <a:p>
            <a:r>
              <a:rPr lang="en-US" sz="1800">
                <a:ea typeface="Arial" charset="0"/>
                <a:cs typeface="Arial" charset="0"/>
              </a:rPr>
              <a:t>Affymetrix </a:t>
            </a:r>
            <a:r>
              <a:rPr lang="en-US" sz="1800">
                <a:solidFill>
                  <a:srgbClr val="0000FF"/>
                </a:solidFill>
                <a:ea typeface="Arial" charset="0"/>
                <a:cs typeface="Arial" charset="0"/>
              </a:rPr>
              <a:t>208368_3p_s_at</a:t>
            </a:r>
          </a:p>
          <a:p>
            <a:r>
              <a:rPr lang="en-US" sz="1800">
                <a:ea typeface="Arial" charset="0"/>
                <a:cs typeface="Arial" charset="0"/>
              </a:rPr>
              <a:t>Agilent </a:t>
            </a:r>
            <a:r>
              <a:rPr lang="en-US" sz="1800">
                <a:solidFill>
                  <a:srgbClr val="0000FF"/>
                </a:solidFill>
                <a:ea typeface="Arial" charset="0"/>
                <a:cs typeface="Arial" charset="0"/>
              </a:rPr>
              <a:t>A_23_P99452</a:t>
            </a:r>
          </a:p>
          <a:p>
            <a:r>
              <a:rPr lang="en-US" sz="1800">
                <a:ea typeface="Arial" charset="0"/>
                <a:cs typeface="Arial" charset="0"/>
              </a:rPr>
              <a:t>CodeLink </a:t>
            </a:r>
            <a:r>
              <a:rPr lang="en-US" sz="1800">
                <a:solidFill>
                  <a:srgbClr val="0000FF"/>
                </a:solidFill>
                <a:ea typeface="Arial" charset="0"/>
                <a:cs typeface="Arial" charset="0"/>
              </a:rPr>
              <a:t>GE60169</a:t>
            </a:r>
          </a:p>
          <a:p>
            <a:r>
              <a:rPr lang="en-US" sz="1800">
                <a:ea typeface="Arial" charset="0"/>
                <a:cs typeface="Arial" charset="0"/>
              </a:rPr>
              <a:t>Illumina </a:t>
            </a:r>
            <a:r>
              <a:rPr lang="en-US" sz="1800">
                <a:solidFill>
                  <a:srgbClr val="0000FF"/>
                </a:solidFill>
                <a:ea typeface="Arial" charset="0"/>
                <a:cs typeface="Arial" charset="0"/>
              </a:rPr>
              <a:t>GI_4502450-S</a:t>
            </a:r>
          </a:p>
        </p:txBody>
      </p:sp>
      <p:sp>
        <p:nvSpPr>
          <p:cNvPr id="57348" name="Text Box 5"/>
          <p:cNvSpPr txBox="1">
            <a:spLocks noChangeArrowheads="1"/>
          </p:cNvSpPr>
          <p:nvPr/>
        </p:nvSpPr>
        <p:spPr bwMode="auto">
          <a:xfrm>
            <a:off x="76200" y="914400"/>
            <a:ext cx="4191000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ea typeface="Arial" charset="0"/>
                <a:cs typeface="Arial" charset="0"/>
              </a:rPr>
              <a:t>Gene</a:t>
            </a:r>
            <a:endParaRPr lang="en-US" sz="2000">
              <a:ea typeface="Arial" charset="0"/>
              <a:cs typeface="Arial" charset="0"/>
            </a:endParaRPr>
          </a:p>
          <a:p>
            <a:r>
              <a:rPr lang="en-US" sz="2000" u="sng">
                <a:solidFill>
                  <a:srgbClr val="FF0000"/>
                </a:solidFill>
                <a:ea typeface="Arial" charset="0"/>
                <a:cs typeface="Arial" charset="0"/>
              </a:rPr>
              <a:t>Ensembl </a:t>
            </a:r>
            <a:r>
              <a:rPr lang="en-US" sz="2000">
                <a:solidFill>
                  <a:srgbClr val="0000FF"/>
                </a:solidFill>
                <a:ea typeface="Arial" charset="0"/>
                <a:cs typeface="Arial" charset="0"/>
              </a:rPr>
              <a:t>ENSG00000139618</a:t>
            </a:r>
          </a:p>
          <a:p>
            <a:r>
              <a:rPr lang="en-US" sz="2000" u="sng">
                <a:solidFill>
                  <a:srgbClr val="FF0000"/>
                </a:solidFill>
                <a:ea typeface="Arial" charset="0"/>
                <a:cs typeface="Arial" charset="0"/>
              </a:rPr>
              <a:t>Entrez Gene </a:t>
            </a:r>
            <a:r>
              <a:rPr lang="en-US" sz="2000">
                <a:solidFill>
                  <a:srgbClr val="0000FF"/>
                </a:solidFill>
                <a:ea typeface="Arial" charset="0"/>
                <a:cs typeface="Arial" charset="0"/>
              </a:rPr>
              <a:t>675</a:t>
            </a:r>
          </a:p>
          <a:p>
            <a:r>
              <a:rPr lang="en-US" sz="2000">
                <a:ea typeface="Arial" charset="0"/>
                <a:cs typeface="Arial" charset="0"/>
              </a:rPr>
              <a:t>Unigene </a:t>
            </a:r>
            <a:r>
              <a:rPr lang="en-US" sz="2000">
                <a:solidFill>
                  <a:srgbClr val="0000FF"/>
                </a:solidFill>
                <a:ea typeface="Arial" charset="0"/>
                <a:cs typeface="Arial" charset="0"/>
              </a:rPr>
              <a:t>Hs.34012</a:t>
            </a:r>
          </a:p>
          <a:p>
            <a:endParaRPr lang="en-US" sz="1600">
              <a:ea typeface="Arial" charset="0"/>
              <a:cs typeface="Arial" charset="0"/>
            </a:endParaRPr>
          </a:p>
          <a:p>
            <a:r>
              <a:rPr lang="en-US" sz="2000" b="1">
                <a:ea typeface="Arial" charset="0"/>
                <a:cs typeface="Arial" charset="0"/>
              </a:rPr>
              <a:t>RNA transcript</a:t>
            </a:r>
          </a:p>
          <a:p>
            <a:r>
              <a:rPr lang="en-US" sz="2000">
                <a:ea typeface="Arial" charset="0"/>
                <a:cs typeface="Arial" charset="0"/>
              </a:rPr>
              <a:t>GenBank </a:t>
            </a:r>
            <a:r>
              <a:rPr lang="en-US" sz="2000">
                <a:solidFill>
                  <a:srgbClr val="0000FF"/>
                </a:solidFill>
                <a:ea typeface="Arial" charset="0"/>
                <a:cs typeface="Arial" charset="0"/>
              </a:rPr>
              <a:t>BC026160.1</a:t>
            </a:r>
          </a:p>
          <a:p>
            <a:r>
              <a:rPr lang="en-US" sz="2000" u="sng">
                <a:solidFill>
                  <a:srgbClr val="FF0000"/>
                </a:solidFill>
                <a:ea typeface="Arial" charset="0"/>
                <a:cs typeface="Arial" charset="0"/>
              </a:rPr>
              <a:t>RefSeq </a:t>
            </a:r>
            <a:r>
              <a:rPr lang="en-US" sz="2000">
                <a:solidFill>
                  <a:srgbClr val="0000FF"/>
                </a:solidFill>
                <a:ea typeface="Arial" charset="0"/>
                <a:cs typeface="Arial" charset="0"/>
              </a:rPr>
              <a:t>NM_000059</a:t>
            </a:r>
          </a:p>
          <a:p>
            <a:r>
              <a:rPr lang="en-US" sz="2000">
                <a:ea typeface="Arial" charset="0"/>
                <a:cs typeface="Arial" charset="0"/>
              </a:rPr>
              <a:t>Ensembl </a:t>
            </a:r>
            <a:r>
              <a:rPr lang="en-US" sz="2000">
                <a:solidFill>
                  <a:srgbClr val="0000FF"/>
                </a:solidFill>
                <a:ea typeface="Arial" charset="0"/>
                <a:cs typeface="Arial" charset="0"/>
              </a:rPr>
              <a:t>ENST00000380152</a:t>
            </a:r>
          </a:p>
          <a:p>
            <a:endParaRPr lang="en-US" sz="1600">
              <a:ea typeface="Arial" charset="0"/>
              <a:cs typeface="Arial" charset="0"/>
            </a:endParaRPr>
          </a:p>
          <a:p>
            <a:r>
              <a:rPr lang="en-US" sz="2000" b="1">
                <a:ea typeface="Arial" charset="0"/>
                <a:cs typeface="Arial" charset="0"/>
              </a:rPr>
              <a:t>Protein</a:t>
            </a:r>
            <a:endParaRPr lang="en-US" sz="2000">
              <a:ea typeface="Arial" charset="0"/>
              <a:cs typeface="Arial" charset="0"/>
            </a:endParaRPr>
          </a:p>
          <a:p>
            <a:r>
              <a:rPr lang="en-US" sz="2000">
                <a:ea typeface="Arial" charset="0"/>
                <a:cs typeface="Arial" charset="0"/>
              </a:rPr>
              <a:t>Ensembl </a:t>
            </a:r>
            <a:r>
              <a:rPr lang="en-US" sz="2000">
                <a:solidFill>
                  <a:srgbClr val="0000FF"/>
                </a:solidFill>
                <a:ea typeface="Arial" charset="0"/>
                <a:cs typeface="Arial" charset="0"/>
              </a:rPr>
              <a:t>ENSP00000369497</a:t>
            </a:r>
          </a:p>
          <a:p>
            <a:r>
              <a:rPr lang="en-US" sz="2000" u="sng">
                <a:solidFill>
                  <a:srgbClr val="FF0000"/>
                </a:solidFill>
                <a:ea typeface="Arial" charset="0"/>
                <a:cs typeface="Arial" charset="0"/>
              </a:rPr>
              <a:t>RefSeq </a:t>
            </a:r>
            <a:r>
              <a:rPr lang="en-US" sz="2000">
                <a:solidFill>
                  <a:srgbClr val="0000FF"/>
                </a:solidFill>
                <a:ea typeface="Arial" charset="0"/>
                <a:cs typeface="Arial" charset="0"/>
              </a:rPr>
              <a:t>NP_000050.2</a:t>
            </a:r>
          </a:p>
          <a:p>
            <a:r>
              <a:rPr lang="en-US" sz="2000" u="sng">
                <a:solidFill>
                  <a:srgbClr val="FF0000"/>
                </a:solidFill>
                <a:ea typeface="Arial" charset="0"/>
                <a:cs typeface="Arial" charset="0"/>
              </a:rPr>
              <a:t>UniProt </a:t>
            </a:r>
            <a:r>
              <a:rPr lang="en-US" sz="2000">
                <a:solidFill>
                  <a:srgbClr val="0000FF"/>
                </a:solidFill>
                <a:ea typeface="Arial" charset="0"/>
                <a:cs typeface="Arial" charset="0"/>
              </a:rPr>
              <a:t>BRCA2_HUMAN</a:t>
            </a:r>
            <a:r>
              <a:rPr lang="en-US" sz="2000">
                <a:ea typeface="Arial" charset="0"/>
                <a:cs typeface="Arial" charset="0"/>
              </a:rPr>
              <a:t> or </a:t>
            </a:r>
            <a:r>
              <a:rPr lang="en-US" sz="2000">
                <a:solidFill>
                  <a:srgbClr val="0000FF"/>
                </a:solidFill>
                <a:ea typeface="Arial" charset="0"/>
                <a:cs typeface="Arial" charset="0"/>
              </a:rPr>
              <a:t>A1YBP1_HUMAN</a:t>
            </a:r>
          </a:p>
          <a:p>
            <a:r>
              <a:rPr lang="en-US" sz="2000">
                <a:ea typeface="Arial" charset="0"/>
                <a:cs typeface="Arial" charset="0"/>
              </a:rPr>
              <a:t>IPI </a:t>
            </a:r>
            <a:r>
              <a:rPr lang="en-US" sz="2000">
                <a:solidFill>
                  <a:srgbClr val="0000FF"/>
                </a:solidFill>
                <a:ea typeface="Arial" charset="0"/>
                <a:cs typeface="Arial" charset="0"/>
              </a:rPr>
              <a:t>IPI00412408.1</a:t>
            </a:r>
          </a:p>
          <a:p>
            <a:r>
              <a:rPr lang="en-US" sz="2000">
                <a:ea typeface="Arial" charset="0"/>
                <a:cs typeface="Arial" charset="0"/>
              </a:rPr>
              <a:t>EMBL </a:t>
            </a:r>
            <a:r>
              <a:rPr lang="en-US" sz="2000">
                <a:solidFill>
                  <a:srgbClr val="0000FF"/>
                </a:solidFill>
                <a:ea typeface="Arial" charset="0"/>
                <a:cs typeface="Arial" charset="0"/>
              </a:rPr>
              <a:t>AF309413 </a:t>
            </a:r>
          </a:p>
          <a:p>
            <a:r>
              <a:rPr lang="en-US" sz="2000">
                <a:ea typeface="Arial" charset="0"/>
                <a:cs typeface="Arial" charset="0"/>
              </a:rPr>
              <a:t>PDB </a:t>
            </a:r>
            <a:r>
              <a:rPr lang="en-US" sz="2000">
                <a:solidFill>
                  <a:srgbClr val="0000FF"/>
                </a:solidFill>
                <a:ea typeface="Arial" charset="0"/>
                <a:cs typeface="Arial" charset="0"/>
              </a:rPr>
              <a:t>1MIU</a:t>
            </a:r>
          </a:p>
        </p:txBody>
      </p:sp>
      <p:sp>
        <p:nvSpPr>
          <p:cNvPr id="57349" name="Rectangle 11"/>
          <p:cNvSpPr>
            <a:spLocks noChangeArrowheads="1"/>
          </p:cNvSpPr>
          <p:nvPr/>
        </p:nvSpPr>
        <p:spPr bwMode="auto">
          <a:xfrm>
            <a:off x="6705600" y="5410200"/>
            <a:ext cx="2438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u="sng">
                <a:solidFill>
                  <a:srgbClr val="FF0000"/>
                </a:solidFill>
                <a:ea typeface="Arial" charset="0"/>
                <a:cs typeface="Arial" charset="0"/>
              </a:rPr>
              <a:t>Red </a:t>
            </a:r>
            <a:r>
              <a:rPr lang="en-US">
                <a:solidFill>
                  <a:srgbClr val="FF0000"/>
                </a:solidFill>
                <a:ea typeface="Arial" charset="0"/>
                <a:cs typeface="Arial" charset="0"/>
              </a:rPr>
              <a:t>= Recommended</a:t>
            </a:r>
            <a:endParaRPr lang="en-US"/>
          </a:p>
        </p:txBody>
      </p:sp>
      <p:sp>
        <p:nvSpPr>
          <p:cNvPr id="57350" name="TextBox 5"/>
          <p:cNvSpPr txBox="1">
            <a:spLocks noChangeArrowheads="1"/>
          </p:cNvSpPr>
          <p:nvPr/>
        </p:nvSpPr>
        <p:spPr bwMode="auto">
          <a:xfrm>
            <a:off x="0" y="0"/>
            <a:ext cx="2938463" cy="4619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For your information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-128"/>
              </a:rPr>
              <a:t>Identifier Mapping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mtClean="0">
                <a:latin typeface="Calibri" charset="0"/>
                <a:ea typeface="ＭＳ Ｐゴシック" charset="-128"/>
              </a:rPr>
              <a:t>So many IDs!</a:t>
            </a:r>
          </a:p>
          <a:p>
            <a:pPr lvl="1"/>
            <a:r>
              <a:rPr lang="en-US" smtClean="0">
                <a:latin typeface="Calibri" charset="0"/>
                <a:ea typeface="ＭＳ Ｐゴシック" charset="-128"/>
              </a:rPr>
              <a:t>Mapping (conversion) is a headache</a:t>
            </a:r>
          </a:p>
          <a:p>
            <a:r>
              <a:rPr lang="en-US" smtClean="0">
                <a:latin typeface="Calibri" charset="0"/>
                <a:ea typeface="ＭＳ Ｐゴシック" charset="-128"/>
              </a:rPr>
              <a:t>Four main uses</a:t>
            </a:r>
          </a:p>
          <a:p>
            <a:pPr lvl="1"/>
            <a:r>
              <a:rPr lang="en-US" smtClean="0">
                <a:latin typeface="Calibri" charset="0"/>
                <a:ea typeface="ＭＳ Ｐゴシック" charset="-128"/>
              </a:rPr>
              <a:t>Searching for a favorite gene name</a:t>
            </a:r>
          </a:p>
          <a:p>
            <a:pPr lvl="1"/>
            <a:r>
              <a:rPr lang="en-US" smtClean="0">
                <a:latin typeface="Calibri" charset="0"/>
                <a:ea typeface="ＭＳ Ｐゴシック" charset="-128"/>
              </a:rPr>
              <a:t>Link to related resources</a:t>
            </a:r>
          </a:p>
          <a:p>
            <a:pPr lvl="1"/>
            <a:r>
              <a:rPr lang="en-US" smtClean="0">
                <a:latin typeface="Calibri" charset="0"/>
                <a:ea typeface="ＭＳ Ｐゴシック" charset="-128"/>
              </a:rPr>
              <a:t>Identifier translation</a:t>
            </a:r>
          </a:p>
          <a:p>
            <a:pPr lvl="2"/>
            <a:r>
              <a:rPr lang="en-US" smtClean="0">
                <a:latin typeface="Calibri" charset="0"/>
                <a:ea typeface="ＭＳ Ｐゴシック" charset="-128"/>
              </a:rPr>
              <a:t>E.g. Genes to proteins, Entrez Gene to Affy</a:t>
            </a:r>
          </a:p>
          <a:p>
            <a:pPr lvl="1"/>
            <a:r>
              <a:rPr lang="en-US" smtClean="0">
                <a:latin typeface="Calibri" charset="0"/>
                <a:ea typeface="ＭＳ Ｐゴシック" charset="-128"/>
              </a:rPr>
              <a:t>Unification during dataset merging</a:t>
            </a:r>
          </a:p>
          <a:p>
            <a:pPr lvl="2"/>
            <a:r>
              <a:rPr lang="en-US" smtClean="0">
                <a:latin typeface="Calibri" charset="0"/>
                <a:ea typeface="ＭＳ Ｐゴシック" charset="-128"/>
              </a:rPr>
              <a:t>Equivalent records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-128"/>
              </a:rPr>
              <a:t>ID Mapping Services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86400" y="2667000"/>
            <a:ext cx="3581400" cy="3733800"/>
          </a:xfrm>
        </p:spPr>
        <p:txBody>
          <a:bodyPr/>
          <a:lstStyle/>
          <a:p>
            <a:r>
              <a:rPr lang="en-US" smtClean="0">
                <a:latin typeface="Calibri" charset="0"/>
                <a:ea typeface="ＭＳ Ｐゴシック" charset="-128"/>
              </a:rPr>
              <a:t>Synergizer</a:t>
            </a:r>
          </a:p>
          <a:p>
            <a:pPr lvl="1"/>
            <a:r>
              <a:rPr lang="en-US" sz="1400" smtClean="0">
                <a:latin typeface="Calibri" charset="0"/>
                <a:ea typeface="ＭＳ Ｐゴシック" charset="-128"/>
              </a:rPr>
              <a:t>http://llama.med.harvard.edu/synergizer/translate/</a:t>
            </a:r>
          </a:p>
          <a:p>
            <a:r>
              <a:rPr lang="en-US" smtClean="0">
                <a:latin typeface="Calibri" charset="0"/>
                <a:ea typeface="ＭＳ Ｐゴシック" charset="-128"/>
              </a:rPr>
              <a:t>Ensembl BioMart</a:t>
            </a:r>
          </a:p>
          <a:p>
            <a:pPr lvl="1"/>
            <a:r>
              <a:rPr lang="en-US" sz="1400" smtClean="0">
                <a:latin typeface="Calibri" charset="0"/>
                <a:ea typeface="ＭＳ Ｐゴシック" charset="-128"/>
              </a:rPr>
              <a:t>http://www.ensembl.org</a:t>
            </a:r>
          </a:p>
          <a:p>
            <a:r>
              <a:rPr lang="en-US" smtClean="0">
                <a:latin typeface="Calibri" charset="0"/>
                <a:ea typeface="ＭＳ Ｐゴシック" charset="-128"/>
              </a:rPr>
              <a:t>PICR (proteins only)</a:t>
            </a:r>
          </a:p>
          <a:p>
            <a:pPr lvl="1"/>
            <a:r>
              <a:rPr lang="en-US" sz="1400" smtClean="0">
                <a:latin typeface="Calibri" charset="0"/>
                <a:ea typeface="ＭＳ Ｐゴシック" charset="-128"/>
              </a:rPr>
              <a:t>http://www.ebi.ac.uk/Tools/picr/</a:t>
            </a:r>
          </a:p>
        </p:txBody>
      </p:sp>
      <p:pic>
        <p:nvPicPr>
          <p:cNvPr id="60420" name="Picture 3" descr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350" y="1295400"/>
            <a:ext cx="5276850" cy="4191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0421" name="Picture 4" descr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1295400"/>
            <a:ext cx="2016125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ight Arrow 8"/>
          <p:cNvSpPr/>
          <p:nvPr/>
        </p:nvSpPr>
        <p:spPr bwMode="auto">
          <a:xfrm>
            <a:off x="5822899" y="1371600"/>
            <a:ext cx="882701" cy="447564"/>
          </a:xfrm>
          <a:prstGeom prst="rightArrow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-128"/>
              </a:rPr>
              <a:t>ID Mapping Challenges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763000" cy="4267200"/>
          </a:xfrm>
        </p:spPr>
        <p:txBody>
          <a:bodyPr>
            <a:normAutofit fontScale="92500" lnSpcReduction="10000"/>
          </a:bodyPr>
          <a:lstStyle/>
          <a:p>
            <a:r>
              <a:rPr lang="en-US" smtClean="0">
                <a:latin typeface="Calibri" charset="0"/>
                <a:ea typeface="ＭＳ Ｐゴシック" charset="-128"/>
              </a:rPr>
              <a:t>Avoid errors: map IDs correctly</a:t>
            </a:r>
          </a:p>
          <a:p>
            <a:r>
              <a:rPr lang="en-US" smtClean="0">
                <a:latin typeface="Calibri" charset="0"/>
                <a:ea typeface="ＭＳ Ｐゴシック" charset="-128"/>
              </a:rPr>
              <a:t>Gene name ambiguity – not a good ID</a:t>
            </a:r>
          </a:p>
          <a:p>
            <a:pPr lvl="1"/>
            <a:r>
              <a:rPr lang="en-US" smtClean="0">
                <a:latin typeface="Calibri" charset="0"/>
                <a:ea typeface="ＭＳ Ｐゴシック" charset="-128"/>
              </a:rPr>
              <a:t>e.g. FLJ92943, LFS1, TRP53, p53</a:t>
            </a:r>
          </a:p>
          <a:p>
            <a:pPr lvl="1"/>
            <a:r>
              <a:rPr lang="en-US" smtClean="0">
                <a:latin typeface="Calibri" charset="0"/>
                <a:ea typeface="ＭＳ Ｐゴシック" charset="-128"/>
              </a:rPr>
              <a:t>Better to use the standard gene symbol: TP53</a:t>
            </a:r>
          </a:p>
          <a:p>
            <a:r>
              <a:rPr lang="en-US" smtClean="0">
                <a:latin typeface="Calibri" charset="0"/>
                <a:ea typeface="ＭＳ Ｐゴシック" charset="-128"/>
              </a:rPr>
              <a:t>Excel error-introduction</a:t>
            </a:r>
          </a:p>
          <a:p>
            <a:pPr lvl="1"/>
            <a:r>
              <a:rPr lang="en-US" smtClean="0">
                <a:latin typeface="Calibri" charset="0"/>
                <a:ea typeface="ＭＳ Ｐゴシック" charset="-128"/>
              </a:rPr>
              <a:t>OCT4 is changed to October-4</a:t>
            </a:r>
          </a:p>
          <a:p>
            <a:r>
              <a:rPr lang="en-US" smtClean="0">
                <a:latin typeface="Calibri" charset="0"/>
                <a:ea typeface="ＭＳ Ｐゴシック" charset="-128"/>
              </a:rPr>
              <a:t>Problems reaching 100% coverage</a:t>
            </a:r>
          </a:p>
          <a:p>
            <a:pPr lvl="1"/>
            <a:r>
              <a:rPr lang="en-US" smtClean="0">
                <a:latin typeface="Calibri" charset="0"/>
                <a:ea typeface="ＭＳ Ｐゴシック" charset="-128"/>
              </a:rPr>
              <a:t>E.g. due to version issues</a:t>
            </a:r>
          </a:p>
          <a:p>
            <a:pPr lvl="1"/>
            <a:r>
              <a:rPr lang="en-US" smtClean="0">
                <a:latin typeface="Calibri" charset="0"/>
                <a:ea typeface="ＭＳ Ｐゴシック" charset="-128"/>
              </a:rPr>
              <a:t>Use multiple sources to increase coverage</a:t>
            </a:r>
          </a:p>
          <a:p>
            <a:endParaRPr lang="en-US" smtClean="0">
              <a:latin typeface="Calibri" charset="0"/>
              <a:ea typeface="ＭＳ Ｐゴシック" charset="-128"/>
            </a:endParaRPr>
          </a:p>
        </p:txBody>
      </p:sp>
      <p:sp>
        <p:nvSpPr>
          <p:cNvPr id="61444" name="Rectangle 5"/>
          <p:cNvSpPr>
            <a:spLocks noChangeArrowheads="1"/>
          </p:cNvSpPr>
          <p:nvPr/>
        </p:nvSpPr>
        <p:spPr bwMode="auto">
          <a:xfrm>
            <a:off x="5334000" y="5410200"/>
            <a:ext cx="3810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/>
              <a:t>Zeeberg BR et al. Mistaken identifiers: gene name errors can be introduced inadvertently when using Excel in bioinformatics BMC Bioinformatics. 2004 Jun 23;5:80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 charset="0"/>
                <a:ea typeface="ＭＳ Ｐゴシック" charset="-128"/>
              </a:rPr>
              <a:t>Recommendations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latin typeface="Calibri" charset="0"/>
                <a:ea typeface="ＭＳ Ｐゴシック" charset="-128"/>
              </a:rPr>
              <a:t>For proteins and genes</a:t>
            </a:r>
          </a:p>
          <a:p>
            <a:pPr lvl="1"/>
            <a:r>
              <a:rPr lang="en-US" smtClean="0">
                <a:latin typeface="Calibri" charset="0"/>
                <a:ea typeface="ＭＳ Ｐゴシック" charset="-128"/>
              </a:rPr>
              <a:t>(doesn’t consider splice forms)</a:t>
            </a:r>
          </a:p>
          <a:p>
            <a:r>
              <a:rPr lang="en-US" smtClean="0">
                <a:latin typeface="Calibri" charset="0"/>
                <a:ea typeface="ＭＳ Ｐゴシック" charset="-128"/>
              </a:rPr>
              <a:t>Map everything to Entrez Gene IDs using a spreadsheet</a:t>
            </a:r>
          </a:p>
          <a:p>
            <a:r>
              <a:rPr lang="en-US" smtClean="0">
                <a:latin typeface="Calibri" charset="0"/>
                <a:ea typeface="ＭＳ Ｐゴシック" charset="-128"/>
              </a:rPr>
              <a:t>If 100% coverage desired, manually curate missing mappings</a:t>
            </a:r>
          </a:p>
          <a:p>
            <a:r>
              <a:rPr lang="en-US" smtClean="0">
                <a:latin typeface="Calibri" charset="0"/>
                <a:ea typeface="ＭＳ Ｐゴシック" charset="-128"/>
              </a:rPr>
              <a:t>Be careful of Excel auto conversions – especially when pasting large gene lists!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CPTID" val="196145952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CPTID" val="82115018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3041</TotalTime>
  <Words>6786</Words>
  <Application>Microsoft Macintosh PowerPoint</Application>
  <PresentationFormat>On-screen Show (4:3)</PresentationFormat>
  <Paragraphs>1253</Paragraphs>
  <Slides>170</Slides>
  <Notes>59</Notes>
  <HiddenSlides>0</HiddenSlides>
  <MMClips>0</MMClips>
  <ScaleCrop>false</ScaleCrop>
  <HeadingPairs>
    <vt:vector size="6" baseType="variant">
      <vt:variant>
        <vt:lpstr>Design Template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170</vt:i4>
      </vt:variant>
    </vt:vector>
  </HeadingPairs>
  <TitlesOfParts>
    <vt:vector size="175" baseType="lpstr">
      <vt:lpstr>Office Theme</vt:lpstr>
      <vt:lpstr>1_Office Theme</vt:lpstr>
      <vt:lpstr>2_Office Theme</vt:lpstr>
      <vt:lpstr>Image</vt:lpstr>
      <vt:lpstr>Equation</vt:lpstr>
      <vt:lpstr>Cytoscape Network Visualization and Analysis Workshop</vt:lpstr>
      <vt:lpstr>Course Outline</vt:lpstr>
      <vt:lpstr>Slide 3</vt:lpstr>
      <vt:lpstr>Cytoscape Workflow</vt:lpstr>
      <vt:lpstr>Slide 5</vt:lpstr>
      <vt:lpstr>Schedule</vt:lpstr>
      <vt:lpstr>Instructor Introductions</vt:lpstr>
      <vt:lpstr>Participant Introductions</vt:lpstr>
      <vt:lpstr>Logistics</vt:lpstr>
      <vt:lpstr>Slide 10</vt:lpstr>
      <vt:lpstr>Introduction to Gene Lists and Networks</vt:lpstr>
      <vt:lpstr>Gene Lists and Networks Outline</vt:lpstr>
      <vt:lpstr>Interpreting Gene Lists</vt:lpstr>
      <vt:lpstr>Interpreting Gene Lists</vt:lpstr>
      <vt:lpstr>Where Do Gene Lists Come From?</vt:lpstr>
      <vt:lpstr>What Do Gene Lists Mean?</vt:lpstr>
      <vt:lpstr>Gene Lists and Networks Outline</vt:lpstr>
      <vt:lpstr>Networks</vt:lpstr>
      <vt:lpstr>Mapping Biology to a Network</vt:lpstr>
      <vt:lpstr>Slide 20</vt:lpstr>
      <vt:lpstr>Six Degrees of Separation</vt:lpstr>
      <vt:lpstr>Biological Questions</vt:lpstr>
      <vt:lpstr>Applications of Network Biology</vt:lpstr>
      <vt:lpstr>Applications of Network Informatics in Disease</vt:lpstr>
      <vt:lpstr>What Have We Learned?</vt:lpstr>
      <vt:lpstr>Introduction to Network Visualization</vt:lpstr>
      <vt:lpstr>Network Visualization Outline</vt:lpstr>
      <vt:lpstr>Automatic network layout</vt:lpstr>
      <vt:lpstr>Automatic network layout</vt:lpstr>
      <vt:lpstr>Slide 30</vt:lpstr>
      <vt:lpstr>Visual Features</vt:lpstr>
      <vt:lpstr>Visual Features</vt:lpstr>
      <vt:lpstr>Network Representations</vt:lpstr>
      <vt:lpstr>What Have We Learned?</vt:lpstr>
      <vt:lpstr>Network Visualization/Analysis using Cytoscape</vt:lpstr>
      <vt:lpstr>Network visualization and analysis</vt:lpstr>
      <vt:lpstr>Network Analysis using Cytoscape</vt:lpstr>
      <vt:lpstr>Slide 38</vt:lpstr>
      <vt:lpstr>Active Community</vt:lpstr>
      <vt:lpstr>Cytoscape Demo</vt:lpstr>
      <vt:lpstr>Working with Data</vt:lpstr>
      <vt:lpstr>Loading Networks</vt:lpstr>
      <vt:lpstr>Loading Networks</vt:lpstr>
      <vt:lpstr>Loading Attributes</vt:lpstr>
      <vt:lpstr>Loading Attributes</vt:lpstr>
      <vt:lpstr> Visualizing data</vt:lpstr>
      <vt:lpstr>Data mapping</vt:lpstr>
      <vt:lpstr>Data mapping</vt:lpstr>
      <vt:lpstr>Layouts</vt:lpstr>
      <vt:lpstr>Layouts</vt:lpstr>
      <vt:lpstr>Layouts</vt:lpstr>
      <vt:lpstr>Lab Time</vt:lpstr>
      <vt:lpstr>Slide 53</vt:lpstr>
      <vt:lpstr>yFiles Organic</vt:lpstr>
      <vt:lpstr>yFiles Circular</vt:lpstr>
      <vt:lpstr>Network Layout</vt:lpstr>
      <vt:lpstr>Create Subnetwork</vt:lpstr>
      <vt:lpstr>Create Subnetwork</vt:lpstr>
      <vt:lpstr>Visual Style</vt:lpstr>
      <vt:lpstr>Visual Style</vt:lpstr>
      <vt:lpstr>Visual Style</vt:lpstr>
      <vt:lpstr>Visual Style</vt:lpstr>
      <vt:lpstr>Visual Style</vt:lpstr>
      <vt:lpstr>Network Filtering</vt:lpstr>
      <vt:lpstr>Interaction Database Search</vt:lpstr>
      <vt:lpstr>Slide 66</vt:lpstr>
      <vt:lpstr>Slide 67</vt:lpstr>
      <vt:lpstr>Public Seminar</vt:lpstr>
      <vt:lpstr>Lab Time</vt:lpstr>
      <vt:lpstr>Tips and Tricks</vt:lpstr>
      <vt:lpstr>Tips &amp; Tricks</vt:lpstr>
      <vt:lpstr>Tips &amp; Tricks</vt:lpstr>
      <vt:lpstr>Tips &amp; Tricks</vt:lpstr>
      <vt:lpstr>Tips &amp; Tricks</vt:lpstr>
      <vt:lpstr>Tips &amp; Tricks</vt:lpstr>
      <vt:lpstr>Tips &amp; Tricks</vt:lpstr>
      <vt:lpstr>Cytoscape Workflow</vt:lpstr>
      <vt:lpstr>Cytoscape Workflow</vt:lpstr>
      <vt:lpstr>All kinds of network data…</vt:lpstr>
      <vt:lpstr>Pre-formatted Network Files </vt:lpstr>
      <vt:lpstr> Internet Databases</vt:lpstr>
      <vt:lpstr>Text Mining</vt:lpstr>
      <vt:lpstr>Slide 83</vt:lpstr>
      <vt:lpstr>Slide 84</vt:lpstr>
      <vt:lpstr>Demo Creating Network  From Internet Database</vt:lpstr>
      <vt:lpstr>Cytoscape Workflow</vt:lpstr>
      <vt:lpstr> What are Attributes?</vt:lpstr>
      <vt:lpstr>Attribute Management</vt:lpstr>
      <vt:lpstr>Load Attributes: Import Attribute Files</vt:lpstr>
      <vt:lpstr>Public Sources of Gene Attributes</vt:lpstr>
      <vt:lpstr>Ensembl BioMart</vt:lpstr>
      <vt:lpstr>Slide 92</vt:lpstr>
      <vt:lpstr>Gene and Protein Identifiers</vt:lpstr>
      <vt:lpstr>NCBI Database Links</vt:lpstr>
      <vt:lpstr>Common Identifiers</vt:lpstr>
      <vt:lpstr>Identifier Mapping</vt:lpstr>
      <vt:lpstr>ID Mapping Services</vt:lpstr>
      <vt:lpstr>ID Mapping Challenges</vt:lpstr>
      <vt:lpstr>Recommendations</vt:lpstr>
      <vt:lpstr>Demo: (1) Mapping ids  (2) Annotating Network with Array Data</vt:lpstr>
      <vt:lpstr>Cytoscape Workflow</vt:lpstr>
      <vt:lpstr> Visual Data Integration</vt:lpstr>
      <vt:lpstr> VizMapper</vt:lpstr>
      <vt:lpstr>Types of mappings</vt:lpstr>
      <vt:lpstr>Demo Applying Vizmapping</vt:lpstr>
      <vt:lpstr>VistaClara</vt:lpstr>
      <vt:lpstr>Demo network filtering and layout</vt:lpstr>
      <vt:lpstr> Linkout</vt:lpstr>
      <vt:lpstr>Cytoscape Workflow</vt:lpstr>
      <vt:lpstr>Publication quality figures</vt:lpstr>
      <vt:lpstr>Break</vt:lpstr>
      <vt:lpstr>Lab Time</vt:lpstr>
      <vt:lpstr>Slide 113</vt:lpstr>
      <vt:lpstr>Gene List to Network Lab</vt:lpstr>
      <vt:lpstr>MiMI: Protein interactions</vt:lpstr>
      <vt:lpstr>Slide 116</vt:lpstr>
      <vt:lpstr>Slide 117</vt:lpstr>
      <vt:lpstr>Slide 118</vt:lpstr>
      <vt:lpstr>Slide 119</vt:lpstr>
      <vt:lpstr>Slide 120</vt:lpstr>
      <vt:lpstr>Slide 121</vt:lpstr>
      <vt:lpstr>Gene List to Network Lab</vt:lpstr>
      <vt:lpstr>PPI network analysis Lab</vt:lpstr>
      <vt:lpstr>PPI network analysis</vt:lpstr>
      <vt:lpstr>Analysis Find Network Clusters - MCODE Plugin</vt:lpstr>
      <vt:lpstr>MCODE plug-in demo</vt:lpstr>
      <vt:lpstr>Slide 127</vt:lpstr>
      <vt:lpstr>Slide 128</vt:lpstr>
      <vt:lpstr>Lab Time</vt:lpstr>
      <vt:lpstr>Gene Ontology analysis Lab</vt:lpstr>
      <vt:lpstr>BinGO plugin</vt:lpstr>
      <vt:lpstr>BiNGO</vt:lpstr>
      <vt:lpstr>Lab time</vt:lpstr>
      <vt:lpstr>Analysis Lab Find Active Subnetworks Lab</vt:lpstr>
      <vt:lpstr>Analysis Lab Find Active Subnetworks Lab</vt:lpstr>
      <vt:lpstr>Lab Time</vt:lpstr>
      <vt:lpstr>Analysis Lab Find Network Motifs - Netmatch plugin</vt:lpstr>
      <vt:lpstr>Finding specific biological relevant TF-PPI  sub-networks</vt:lpstr>
      <vt:lpstr>Find Signaling Pathways</vt:lpstr>
      <vt:lpstr>Find Expressed Motifs</vt:lpstr>
      <vt:lpstr>Lab Time Find motifs with Netmatch</vt:lpstr>
      <vt:lpstr>Cytoscape 2.8</vt:lpstr>
      <vt:lpstr>Slide 143</vt:lpstr>
      <vt:lpstr>Day 2</vt:lpstr>
      <vt:lpstr>Visualizing gene set enrichment analysis results</vt:lpstr>
      <vt:lpstr>Enrichment Test: General Framework</vt:lpstr>
      <vt:lpstr>Slide 147</vt:lpstr>
      <vt:lpstr>Slide 148</vt:lpstr>
      <vt:lpstr>Enrichment Map</vt:lpstr>
      <vt:lpstr>Gene Set Enrichment Analysis (GSEA)</vt:lpstr>
      <vt:lpstr>Enrichment Map</vt:lpstr>
      <vt:lpstr>Enrichment Map: use case I Single enrichment</vt:lpstr>
      <vt:lpstr>Slide 153</vt:lpstr>
      <vt:lpstr>Slide 154</vt:lpstr>
      <vt:lpstr>Slide 155</vt:lpstr>
      <vt:lpstr>Enrichment Map: use case II Comparison of two enrichments</vt:lpstr>
      <vt:lpstr>Slide 157</vt:lpstr>
      <vt:lpstr>Slide 158</vt:lpstr>
      <vt:lpstr>Slide 159</vt:lpstr>
      <vt:lpstr>Slide 160</vt:lpstr>
      <vt:lpstr>Autism</vt:lpstr>
      <vt:lpstr>CNV screening of Autism</vt:lpstr>
      <vt:lpstr>Gene-set sources</vt:lpstr>
      <vt:lpstr>Slide 164</vt:lpstr>
      <vt:lpstr>Slide 165</vt:lpstr>
      <vt:lpstr>Future Work</vt:lpstr>
      <vt:lpstr>Slide 167</vt:lpstr>
      <vt:lpstr>Slide 168</vt:lpstr>
      <vt:lpstr>Enrichment Map Acknowledgments</vt:lpstr>
      <vt:lpstr>Lab Time</vt:lpstr>
    </vt:vector>
  </TitlesOfParts>
  <Company>University of Toronto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Cytoscape Network Visualization and Analysis Workshop</dc:title>
  <dc:creator>Gary Bader</dc:creator>
  <cp:lastModifiedBy>Gary Bader</cp:lastModifiedBy>
  <cp:revision>36</cp:revision>
  <dcterms:created xsi:type="dcterms:W3CDTF">2010-09-29T19:00:38Z</dcterms:created>
  <dcterms:modified xsi:type="dcterms:W3CDTF">2010-09-30T05:18:13Z</dcterms:modified>
</cp:coreProperties>
</file>